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69" r:id="rId5"/>
    <p:sldId id="258" r:id="rId6"/>
    <p:sldId id="261" r:id="rId7"/>
    <p:sldId id="264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8D373-7192-4298-8EA8-2A7E4563640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C25C1D-5D60-4614-8615-9BB8BFE1513C}">
      <dgm:prSet custT="1"/>
      <dgm:spPr/>
      <dgm:t>
        <a:bodyPr/>
        <a:lstStyle/>
        <a:p>
          <a:pPr algn="just"/>
          <a:r>
            <a: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 31 марта экспортёр может подать заявку на оформление ветеринарного сертификата через </a:t>
          </a:r>
          <a:r>
            <a: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 «Одно окно» АО «Российский экспортный центр».</a:t>
          </a:r>
          <a:r>
            <a: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FB9E12-984B-4153-932F-680DD7D778CD}" type="parTrans" cxnId="{E6439AF6-661A-4CCB-B47B-5FC0FEB123DF}">
      <dgm:prSet/>
      <dgm:spPr/>
      <dgm:t>
        <a:bodyPr/>
        <a:lstStyle/>
        <a:p>
          <a:endParaRPr lang="en-US"/>
        </a:p>
      </dgm:t>
    </dgm:pt>
    <dgm:pt modelId="{C47FC207-D618-4793-9B40-8F0058A74ADA}" type="sibTrans" cxnId="{E6439AF6-661A-4CCB-B47B-5FC0FEB123DF}">
      <dgm:prSet/>
      <dgm:spPr/>
      <dgm:t>
        <a:bodyPr/>
        <a:lstStyle/>
        <a:p>
          <a:endParaRPr lang="en-US"/>
        </a:p>
      </dgm:t>
    </dgm:pt>
    <dgm:pt modelId="{F438A727-F5A2-4E50-9CAB-9275FD3A376E}">
      <dgm:prSet custT="1"/>
      <dgm:spPr/>
      <dgm:t>
        <a:bodyPr/>
        <a:lstStyle/>
        <a:p>
          <a:pPr algn="just"/>
          <a:r>
            <a: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Для сотрудников Россельхознадзора указанные заявки доступны к просмотру в компоненте </a:t>
          </a:r>
          <a:r>
            <a: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dirty="0" err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eCert</a:t>
          </a:r>
          <a:r>
            <a: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en-US" sz="28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79979-9108-4FD2-9741-5F0B30F9415B}" type="parTrans" cxnId="{1A42AA54-8A67-474A-8D02-3EFF85D73C57}">
      <dgm:prSet/>
      <dgm:spPr/>
      <dgm:t>
        <a:bodyPr/>
        <a:lstStyle/>
        <a:p>
          <a:endParaRPr lang="en-US"/>
        </a:p>
      </dgm:t>
    </dgm:pt>
    <dgm:pt modelId="{B21EBCEF-A8F1-48EF-B7FD-34A28B461640}" type="sibTrans" cxnId="{1A42AA54-8A67-474A-8D02-3EFF85D73C57}">
      <dgm:prSet/>
      <dgm:spPr/>
      <dgm:t>
        <a:bodyPr/>
        <a:lstStyle/>
        <a:p>
          <a:endParaRPr lang="en-US"/>
        </a:p>
      </dgm:t>
    </dgm:pt>
    <dgm:pt modelId="{F176EA21-D49B-422E-884A-6D85A3C58A77}">
      <dgm:prSet custT="1"/>
      <dgm:spPr/>
      <dgm:t>
        <a:bodyPr/>
        <a:lstStyle/>
        <a:p>
          <a:pPr algn="just"/>
          <a:r>
            <a: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12 часов рассматривается инспектором Россельхознадзора.</a:t>
          </a:r>
          <a:endParaRPr lang="en-US" sz="28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C7E25-15CB-4DA7-974B-243765EC536F}" type="parTrans" cxnId="{906946ED-AD1D-470B-A0C3-881CE01F0606}">
      <dgm:prSet/>
      <dgm:spPr/>
      <dgm:t>
        <a:bodyPr/>
        <a:lstStyle/>
        <a:p>
          <a:endParaRPr lang="en-US"/>
        </a:p>
      </dgm:t>
    </dgm:pt>
    <dgm:pt modelId="{8644E29B-FA2E-4D99-BA01-D931237A7C87}" type="sibTrans" cxnId="{906946ED-AD1D-470B-A0C3-881CE01F0606}">
      <dgm:prSet/>
      <dgm:spPr/>
      <dgm:t>
        <a:bodyPr/>
        <a:lstStyle/>
        <a:p>
          <a:endParaRPr lang="en-US"/>
        </a:p>
      </dgm:t>
    </dgm:pt>
    <dgm:pt modelId="{FCA85039-1CA1-4D43-865D-229478EC7CCC}">
      <dgm:prSet custT="1"/>
      <dgm:spPr/>
      <dgm:t>
        <a:bodyPr/>
        <a:lstStyle/>
        <a:p>
          <a:pPr algn="just"/>
          <a:r>
            <a: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Решение по результатам рассмотрения выносится в течение 1 часа.</a:t>
          </a:r>
          <a:endParaRPr lang="en-US" sz="28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5F480F-BF28-494D-8CAD-A931B15EF8E5}" type="parTrans" cxnId="{CBE4BC77-A627-495D-A15F-8A8CE03A0BF5}">
      <dgm:prSet/>
      <dgm:spPr/>
      <dgm:t>
        <a:bodyPr/>
        <a:lstStyle/>
        <a:p>
          <a:endParaRPr lang="en-US"/>
        </a:p>
      </dgm:t>
    </dgm:pt>
    <dgm:pt modelId="{01E1E3B0-976C-4918-89AF-E1E953CCE39E}" type="sibTrans" cxnId="{CBE4BC77-A627-495D-A15F-8A8CE03A0BF5}">
      <dgm:prSet/>
      <dgm:spPr/>
      <dgm:t>
        <a:bodyPr/>
        <a:lstStyle/>
        <a:p>
          <a:endParaRPr lang="en-US"/>
        </a:p>
      </dgm:t>
    </dgm:pt>
    <dgm:pt modelId="{3D69FEB6-227E-B348-B442-90B29BE8D4F2}" type="pres">
      <dgm:prSet presAssocID="{32F8D373-7192-4298-8EA8-2A7E456364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E4FFB2D-86D6-7F4B-9832-2A72716031E0}" type="pres">
      <dgm:prSet presAssocID="{90C25C1D-5D60-4614-8615-9BB8BFE1513C}" presName="thickLine" presStyleLbl="alignNode1" presStyleIdx="0" presStyleCnt="4"/>
      <dgm:spPr/>
    </dgm:pt>
    <dgm:pt modelId="{54674618-86C8-B04B-9026-F15BDD3B7920}" type="pres">
      <dgm:prSet presAssocID="{90C25C1D-5D60-4614-8615-9BB8BFE1513C}" presName="horz1" presStyleCnt="0"/>
      <dgm:spPr/>
    </dgm:pt>
    <dgm:pt modelId="{D5C4BB88-EF40-A440-8111-716920B21F2A}" type="pres">
      <dgm:prSet presAssocID="{90C25C1D-5D60-4614-8615-9BB8BFE1513C}" presName="tx1" presStyleLbl="revTx" presStyleIdx="0" presStyleCnt="4"/>
      <dgm:spPr/>
      <dgm:t>
        <a:bodyPr/>
        <a:lstStyle/>
        <a:p>
          <a:endParaRPr lang="ru-RU"/>
        </a:p>
      </dgm:t>
    </dgm:pt>
    <dgm:pt modelId="{A1D60314-D744-E54C-B966-C96B6FC104C8}" type="pres">
      <dgm:prSet presAssocID="{90C25C1D-5D60-4614-8615-9BB8BFE1513C}" presName="vert1" presStyleCnt="0"/>
      <dgm:spPr/>
    </dgm:pt>
    <dgm:pt modelId="{13F5F4E2-3680-7D40-94E9-3BBA50376F65}" type="pres">
      <dgm:prSet presAssocID="{F438A727-F5A2-4E50-9CAB-9275FD3A376E}" presName="thickLine" presStyleLbl="alignNode1" presStyleIdx="1" presStyleCnt="4"/>
      <dgm:spPr/>
    </dgm:pt>
    <dgm:pt modelId="{9442305B-1885-7C49-9909-588DEDB332DB}" type="pres">
      <dgm:prSet presAssocID="{F438A727-F5A2-4E50-9CAB-9275FD3A376E}" presName="horz1" presStyleCnt="0"/>
      <dgm:spPr/>
    </dgm:pt>
    <dgm:pt modelId="{3FA5AAD0-5811-E94C-9D00-C40B26B367AB}" type="pres">
      <dgm:prSet presAssocID="{F438A727-F5A2-4E50-9CAB-9275FD3A376E}" presName="tx1" presStyleLbl="revTx" presStyleIdx="1" presStyleCnt="4"/>
      <dgm:spPr/>
      <dgm:t>
        <a:bodyPr/>
        <a:lstStyle/>
        <a:p>
          <a:endParaRPr lang="ru-RU"/>
        </a:p>
      </dgm:t>
    </dgm:pt>
    <dgm:pt modelId="{1226A649-8E0F-BC48-8C18-9DC0B8C22BF3}" type="pres">
      <dgm:prSet presAssocID="{F438A727-F5A2-4E50-9CAB-9275FD3A376E}" presName="vert1" presStyleCnt="0"/>
      <dgm:spPr/>
    </dgm:pt>
    <dgm:pt modelId="{865C4263-B19C-7E4E-9083-002D6AD2601E}" type="pres">
      <dgm:prSet presAssocID="{F176EA21-D49B-422E-884A-6D85A3C58A77}" presName="thickLine" presStyleLbl="alignNode1" presStyleIdx="2" presStyleCnt="4"/>
      <dgm:spPr/>
    </dgm:pt>
    <dgm:pt modelId="{C07E32EB-A718-9E4D-ACBA-5611AFF9429B}" type="pres">
      <dgm:prSet presAssocID="{F176EA21-D49B-422E-884A-6D85A3C58A77}" presName="horz1" presStyleCnt="0"/>
      <dgm:spPr/>
    </dgm:pt>
    <dgm:pt modelId="{4FDC5BDC-F6B1-054D-852F-84761905D4DD}" type="pres">
      <dgm:prSet presAssocID="{F176EA21-D49B-422E-884A-6D85A3C58A77}" presName="tx1" presStyleLbl="revTx" presStyleIdx="2" presStyleCnt="4"/>
      <dgm:spPr/>
      <dgm:t>
        <a:bodyPr/>
        <a:lstStyle/>
        <a:p>
          <a:endParaRPr lang="ru-RU"/>
        </a:p>
      </dgm:t>
    </dgm:pt>
    <dgm:pt modelId="{778B419C-4CD2-DA47-94CA-FBD3DBC6CD3B}" type="pres">
      <dgm:prSet presAssocID="{F176EA21-D49B-422E-884A-6D85A3C58A77}" presName="vert1" presStyleCnt="0"/>
      <dgm:spPr/>
    </dgm:pt>
    <dgm:pt modelId="{6E41C076-9F00-8242-A138-AEC77BFFA49B}" type="pres">
      <dgm:prSet presAssocID="{FCA85039-1CA1-4D43-865D-229478EC7CCC}" presName="thickLine" presStyleLbl="alignNode1" presStyleIdx="3" presStyleCnt="4"/>
      <dgm:spPr/>
    </dgm:pt>
    <dgm:pt modelId="{C76FD018-A001-EE45-9EB4-AF39C6F89CB1}" type="pres">
      <dgm:prSet presAssocID="{FCA85039-1CA1-4D43-865D-229478EC7CCC}" presName="horz1" presStyleCnt="0"/>
      <dgm:spPr/>
    </dgm:pt>
    <dgm:pt modelId="{A457847D-B454-4C4C-97A9-F82CD44D850F}" type="pres">
      <dgm:prSet presAssocID="{FCA85039-1CA1-4D43-865D-229478EC7CCC}" presName="tx1" presStyleLbl="revTx" presStyleIdx="3" presStyleCnt="4"/>
      <dgm:spPr/>
      <dgm:t>
        <a:bodyPr/>
        <a:lstStyle/>
        <a:p>
          <a:endParaRPr lang="ru-RU"/>
        </a:p>
      </dgm:t>
    </dgm:pt>
    <dgm:pt modelId="{BB9A44B2-A716-1241-A013-5E743F16CAA3}" type="pres">
      <dgm:prSet presAssocID="{FCA85039-1CA1-4D43-865D-229478EC7CCC}" presName="vert1" presStyleCnt="0"/>
      <dgm:spPr/>
    </dgm:pt>
  </dgm:ptLst>
  <dgm:cxnLst>
    <dgm:cxn modelId="{E6439AF6-661A-4CCB-B47B-5FC0FEB123DF}" srcId="{32F8D373-7192-4298-8EA8-2A7E45636403}" destId="{90C25C1D-5D60-4614-8615-9BB8BFE1513C}" srcOrd="0" destOrd="0" parTransId="{14FB9E12-984B-4153-932F-680DD7D778CD}" sibTransId="{C47FC207-D618-4793-9B40-8F0058A74ADA}"/>
    <dgm:cxn modelId="{6C48175E-C165-524C-A752-5D7297162C61}" type="presOf" srcId="{F176EA21-D49B-422E-884A-6D85A3C58A77}" destId="{4FDC5BDC-F6B1-054D-852F-84761905D4DD}" srcOrd="0" destOrd="0" presId="urn:microsoft.com/office/officeart/2008/layout/LinedList"/>
    <dgm:cxn modelId="{1A42AA54-8A67-474A-8D02-3EFF85D73C57}" srcId="{32F8D373-7192-4298-8EA8-2A7E45636403}" destId="{F438A727-F5A2-4E50-9CAB-9275FD3A376E}" srcOrd="1" destOrd="0" parTransId="{6D379979-9108-4FD2-9741-5F0B30F9415B}" sibTransId="{B21EBCEF-A8F1-48EF-B7FD-34A28B461640}"/>
    <dgm:cxn modelId="{22242257-C6AD-C94E-86C7-9E4E45ED7E89}" type="presOf" srcId="{FCA85039-1CA1-4D43-865D-229478EC7CCC}" destId="{A457847D-B454-4C4C-97A9-F82CD44D850F}" srcOrd="0" destOrd="0" presId="urn:microsoft.com/office/officeart/2008/layout/LinedList"/>
    <dgm:cxn modelId="{CBE4BC77-A627-495D-A15F-8A8CE03A0BF5}" srcId="{32F8D373-7192-4298-8EA8-2A7E45636403}" destId="{FCA85039-1CA1-4D43-865D-229478EC7CCC}" srcOrd="3" destOrd="0" parTransId="{415F480F-BF28-494D-8CAD-A931B15EF8E5}" sibTransId="{01E1E3B0-976C-4918-89AF-E1E953CCE39E}"/>
    <dgm:cxn modelId="{906946ED-AD1D-470B-A0C3-881CE01F0606}" srcId="{32F8D373-7192-4298-8EA8-2A7E45636403}" destId="{F176EA21-D49B-422E-884A-6D85A3C58A77}" srcOrd="2" destOrd="0" parTransId="{7DAC7E25-15CB-4DA7-974B-243765EC536F}" sibTransId="{8644E29B-FA2E-4D99-BA01-D931237A7C87}"/>
    <dgm:cxn modelId="{47CEC098-2E1C-0344-A480-862C5DD833A8}" type="presOf" srcId="{F438A727-F5A2-4E50-9CAB-9275FD3A376E}" destId="{3FA5AAD0-5811-E94C-9D00-C40B26B367AB}" srcOrd="0" destOrd="0" presId="urn:microsoft.com/office/officeart/2008/layout/LinedList"/>
    <dgm:cxn modelId="{8EB27297-9FCF-4148-A933-95976D73FF83}" type="presOf" srcId="{32F8D373-7192-4298-8EA8-2A7E45636403}" destId="{3D69FEB6-227E-B348-B442-90B29BE8D4F2}" srcOrd="0" destOrd="0" presId="urn:microsoft.com/office/officeart/2008/layout/LinedList"/>
    <dgm:cxn modelId="{1A5AEDBD-0494-B34A-8E5C-7ABC994403CB}" type="presOf" srcId="{90C25C1D-5D60-4614-8615-9BB8BFE1513C}" destId="{D5C4BB88-EF40-A440-8111-716920B21F2A}" srcOrd="0" destOrd="0" presId="urn:microsoft.com/office/officeart/2008/layout/LinedList"/>
    <dgm:cxn modelId="{00990315-3D96-8D45-81F9-7924EAA35073}" type="presParOf" srcId="{3D69FEB6-227E-B348-B442-90B29BE8D4F2}" destId="{1E4FFB2D-86D6-7F4B-9832-2A72716031E0}" srcOrd="0" destOrd="0" presId="urn:microsoft.com/office/officeart/2008/layout/LinedList"/>
    <dgm:cxn modelId="{2D30F626-5CEF-434A-817A-6E291077BAC2}" type="presParOf" srcId="{3D69FEB6-227E-B348-B442-90B29BE8D4F2}" destId="{54674618-86C8-B04B-9026-F15BDD3B7920}" srcOrd="1" destOrd="0" presId="urn:microsoft.com/office/officeart/2008/layout/LinedList"/>
    <dgm:cxn modelId="{4802E7A2-5634-0340-90D4-7B621B163EEB}" type="presParOf" srcId="{54674618-86C8-B04B-9026-F15BDD3B7920}" destId="{D5C4BB88-EF40-A440-8111-716920B21F2A}" srcOrd="0" destOrd="0" presId="urn:microsoft.com/office/officeart/2008/layout/LinedList"/>
    <dgm:cxn modelId="{C106ED9F-B1AA-1A41-8849-DD839431DE17}" type="presParOf" srcId="{54674618-86C8-B04B-9026-F15BDD3B7920}" destId="{A1D60314-D744-E54C-B966-C96B6FC104C8}" srcOrd="1" destOrd="0" presId="urn:microsoft.com/office/officeart/2008/layout/LinedList"/>
    <dgm:cxn modelId="{D0DBDC0C-B066-9B49-A0A5-49493AC0284A}" type="presParOf" srcId="{3D69FEB6-227E-B348-B442-90B29BE8D4F2}" destId="{13F5F4E2-3680-7D40-94E9-3BBA50376F65}" srcOrd="2" destOrd="0" presId="urn:microsoft.com/office/officeart/2008/layout/LinedList"/>
    <dgm:cxn modelId="{1F56EF27-5A5C-A54E-A1FD-D74F68E3BAED}" type="presParOf" srcId="{3D69FEB6-227E-B348-B442-90B29BE8D4F2}" destId="{9442305B-1885-7C49-9909-588DEDB332DB}" srcOrd="3" destOrd="0" presId="urn:microsoft.com/office/officeart/2008/layout/LinedList"/>
    <dgm:cxn modelId="{52A764E7-D53E-8A43-83B6-256E53E68C43}" type="presParOf" srcId="{9442305B-1885-7C49-9909-588DEDB332DB}" destId="{3FA5AAD0-5811-E94C-9D00-C40B26B367AB}" srcOrd="0" destOrd="0" presId="urn:microsoft.com/office/officeart/2008/layout/LinedList"/>
    <dgm:cxn modelId="{FBF9B43D-136F-4345-B4C5-B60E6CA70B20}" type="presParOf" srcId="{9442305B-1885-7C49-9909-588DEDB332DB}" destId="{1226A649-8E0F-BC48-8C18-9DC0B8C22BF3}" srcOrd="1" destOrd="0" presId="urn:microsoft.com/office/officeart/2008/layout/LinedList"/>
    <dgm:cxn modelId="{EA8FD424-4712-3D4B-B069-C2315725ADC4}" type="presParOf" srcId="{3D69FEB6-227E-B348-B442-90B29BE8D4F2}" destId="{865C4263-B19C-7E4E-9083-002D6AD2601E}" srcOrd="4" destOrd="0" presId="urn:microsoft.com/office/officeart/2008/layout/LinedList"/>
    <dgm:cxn modelId="{208AFA24-075B-E64A-90EA-C4DED1565070}" type="presParOf" srcId="{3D69FEB6-227E-B348-B442-90B29BE8D4F2}" destId="{C07E32EB-A718-9E4D-ACBA-5611AFF9429B}" srcOrd="5" destOrd="0" presId="urn:microsoft.com/office/officeart/2008/layout/LinedList"/>
    <dgm:cxn modelId="{F0C57393-8679-1544-92DE-9DA566F6A4B7}" type="presParOf" srcId="{C07E32EB-A718-9E4D-ACBA-5611AFF9429B}" destId="{4FDC5BDC-F6B1-054D-852F-84761905D4DD}" srcOrd="0" destOrd="0" presId="urn:microsoft.com/office/officeart/2008/layout/LinedList"/>
    <dgm:cxn modelId="{0A5BEDDE-353B-E247-9C60-2AD99D82D76E}" type="presParOf" srcId="{C07E32EB-A718-9E4D-ACBA-5611AFF9429B}" destId="{778B419C-4CD2-DA47-94CA-FBD3DBC6CD3B}" srcOrd="1" destOrd="0" presId="urn:microsoft.com/office/officeart/2008/layout/LinedList"/>
    <dgm:cxn modelId="{8FCE8CF0-CF45-8544-A2DA-EC2AE7F1AD87}" type="presParOf" srcId="{3D69FEB6-227E-B348-B442-90B29BE8D4F2}" destId="{6E41C076-9F00-8242-A138-AEC77BFFA49B}" srcOrd="6" destOrd="0" presId="urn:microsoft.com/office/officeart/2008/layout/LinedList"/>
    <dgm:cxn modelId="{981A55D9-60B1-FC44-9640-0D73F22A263A}" type="presParOf" srcId="{3D69FEB6-227E-B348-B442-90B29BE8D4F2}" destId="{C76FD018-A001-EE45-9EB4-AF39C6F89CB1}" srcOrd="7" destOrd="0" presId="urn:microsoft.com/office/officeart/2008/layout/LinedList"/>
    <dgm:cxn modelId="{F6148920-79B7-724D-8EB3-448965DC9808}" type="presParOf" srcId="{C76FD018-A001-EE45-9EB4-AF39C6F89CB1}" destId="{A457847D-B454-4C4C-97A9-F82CD44D850F}" srcOrd="0" destOrd="0" presId="urn:microsoft.com/office/officeart/2008/layout/LinedList"/>
    <dgm:cxn modelId="{0AC7C10C-7E22-254D-8D75-ADB5E8412D31}" type="presParOf" srcId="{C76FD018-A001-EE45-9EB4-AF39C6F89CB1}" destId="{BB9A44B2-A716-1241-A013-5E743F16CA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9FD19-7025-4D60-921C-80A3BBB7F7E2}">
      <dsp:nvSpPr>
        <dsp:cNvPr id="0" name=""/>
        <dsp:cNvSpPr/>
      </dsp:nvSpPr>
      <dsp:spPr>
        <a:xfrm>
          <a:off x="3318" y="1093483"/>
          <a:ext cx="3329780" cy="3329780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249" tIns="22860" rIns="183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ea typeface="Source Han Sans CN Regular"/>
              <a:cs typeface="Times New Roman" panose="02020603050405020304" pitchFamily="18" charset="0"/>
            </a:rPr>
            <a:t>С начала года Россельхознадзор под гарантии Китайской Народной Республики снял ограничения на ввоз плодоовощной и животноводческой продукции.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953" y="1581118"/>
        <a:ext cx="2354510" cy="2354510"/>
      </dsp:txXfrm>
    </dsp:sp>
    <dsp:sp modelId="{787CAEF6-3AD1-401F-A4C7-FF993A32A9B1}">
      <dsp:nvSpPr>
        <dsp:cNvPr id="0" name=""/>
        <dsp:cNvSpPr/>
      </dsp:nvSpPr>
      <dsp:spPr>
        <a:xfrm>
          <a:off x="2667143" y="1093483"/>
          <a:ext cx="3329780" cy="3329780"/>
        </a:xfrm>
        <a:prstGeom prst="ellipse">
          <a:avLst/>
        </a:prstGeom>
        <a:solidFill>
          <a:schemeClr val="accent6">
            <a:shade val="80000"/>
            <a:alpha val="50000"/>
            <a:hueOff val="189882"/>
            <a:satOff val="-7715"/>
            <a:lumOff val="18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249" tIns="22860" rIns="183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ea typeface="Source Han Sans CN Regular"/>
              <a:cs typeface="Times New Roman" panose="02020603050405020304" pitchFamily="18" charset="0"/>
            </a:rPr>
            <a:t>Контроль за ввозом плодоовощной и животноводческой продукции осуществляется в полном объёме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54778" y="1581118"/>
        <a:ext cx="2354510" cy="2354510"/>
      </dsp:txXfrm>
    </dsp:sp>
    <dsp:sp modelId="{BA51E2E7-C8DE-4755-BA56-2E8D14A7EDFD}">
      <dsp:nvSpPr>
        <dsp:cNvPr id="0" name=""/>
        <dsp:cNvSpPr/>
      </dsp:nvSpPr>
      <dsp:spPr>
        <a:xfrm>
          <a:off x="5330967" y="1093483"/>
          <a:ext cx="3329780" cy="3329780"/>
        </a:xfrm>
        <a:prstGeom prst="ellipse">
          <a:avLst/>
        </a:prstGeom>
        <a:solidFill>
          <a:schemeClr val="accent6">
            <a:shade val="80000"/>
            <a:alpha val="50000"/>
            <a:hueOff val="379763"/>
            <a:satOff val="-15429"/>
            <a:lumOff val="376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249" tIns="22860" rIns="183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ea typeface="Source Han Sans CN Regular"/>
              <a:cs typeface="Times New Roman" panose="02020603050405020304" pitchFamily="18" charset="0"/>
            </a:rPr>
            <a:t>Фитосанитарное обследование и отбор образцов проходит на складах временного хранения без задержки в пункте пропуска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18602" y="1581118"/>
        <a:ext cx="2354510" cy="2354510"/>
      </dsp:txXfrm>
    </dsp:sp>
    <dsp:sp modelId="{69F69043-57D2-4A90-BA15-79D9B3540F46}">
      <dsp:nvSpPr>
        <dsp:cNvPr id="0" name=""/>
        <dsp:cNvSpPr/>
      </dsp:nvSpPr>
      <dsp:spPr>
        <a:xfrm>
          <a:off x="7994791" y="1093483"/>
          <a:ext cx="3329780" cy="3329780"/>
        </a:xfrm>
        <a:prstGeom prst="ellipse">
          <a:avLst/>
        </a:prstGeom>
        <a:solidFill>
          <a:schemeClr val="accent6">
            <a:shade val="80000"/>
            <a:alpha val="50000"/>
            <a:hueOff val="189882"/>
            <a:satOff val="-7715"/>
            <a:lumOff val="188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3249" tIns="22860" rIns="18324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ea typeface="Source Han Sans CN Regular"/>
              <a:cs typeface="Times New Roman" panose="02020603050405020304" pitchFamily="18" charset="0"/>
            </a:rPr>
            <a:t>Специалисты госконтроля и лаборатории переведены на круглосуточный режим работы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82426" y="1581118"/>
        <a:ext cx="2354510" cy="2354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4FFB2D-86D6-7F4B-9832-2A72716031E0}">
      <dsp:nvSpPr>
        <dsp:cNvPr id="0" name=""/>
        <dsp:cNvSpPr/>
      </dsp:nvSpPr>
      <dsp:spPr>
        <a:xfrm>
          <a:off x="0" y="0"/>
          <a:ext cx="11932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4BB88-EF40-A440-8111-716920B21F2A}">
      <dsp:nvSpPr>
        <dsp:cNvPr id="0" name=""/>
        <dsp:cNvSpPr/>
      </dsp:nvSpPr>
      <dsp:spPr>
        <a:xfrm>
          <a:off x="0" y="0"/>
          <a:ext cx="11932527" cy="11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31 марта экспортёр может подать заявку на оформление ветеринарного сертификата через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 «Одно окно» АО «Российский экспортный центр».</a:t>
          </a: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932527" cy="1157536"/>
      </dsp:txXfrm>
    </dsp:sp>
    <dsp:sp modelId="{13F5F4E2-3680-7D40-94E9-3BBA50376F65}">
      <dsp:nvSpPr>
        <dsp:cNvPr id="0" name=""/>
        <dsp:cNvSpPr/>
      </dsp:nvSpPr>
      <dsp:spPr>
        <a:xfrm>
          <a:off x="0" y="1157536"/>
          <a:ext cx="11932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5AAD0-5811-E94C-9D00-C40B26B367AB}">
      <dsp:nvSpPr>
        <dsp:cNvPr id="0" name=""/>
        <dsp:cNvSpPr/>
      </dsp:nvSpPr>
      <dsp:spPr>
        <a:xfrm>
          <a:off x="0" y="1157536"/>
          <a:ext cx="11932527" cy="11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сотрудников Россельхознадзора указанные заявки доступны к просмотру в компоненте 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eCert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». 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7536"/>
        <a:ext cx="11932527" cy="1157536"/>
      </dsp:txXfrm>
    </dsp:sp>
    <dsp:sp modelId="{865C4263-B19C-7E4E-9083-002D6AD2601E}">
      <dsp:nvSpPr>
        <dsp:cNvPr id="0" name=""/>
        <dsp:cNvSpPr/>
      </dsp:nvSpPr>
      <dsp:spPr>
        <a:xfrm>
          <a:off x="0" y="2315072"/>
          <a:ext cx="11932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C5BDC-F6B1-054D-852F-84761905D4DD}">
      <dsp:nvSpPr>
        <dsp:cNvPr id="0" name=""/>
        <dsp:cNvSpPr/>
      </dsp:nvSpPr>
      <dsp:spPr>
        <a:xfrm>
          <a:off x="0" y="2315072"/>
          <a:ext cx="11932527" cy="11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течение 12 часов рассматривается инспектором Россельхознадзора.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15072"/>
        <a:ext cx="11932527" cy="1157536"/>
      </dsp:txXfrm>
    </dsp:sp>
    <dsp:sp modelId="{6E41C076-9F00-8242-A138-AEC77BFFA49B}">
      <dsp:nvSpPr>
        <dsp:cNvPr id="0" name=""/>
        <dsp:cNvSpPr/>
      </dsp:nvSpPr>
      <dsp:spPr>
        <a:xfrm>
          <a:off x="0" y="3472608"/>
          <a:ext cx="1193252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7847D-B454-4C4C-97A9-F82CD44D850F}">
      <dsp:nvSpPr>
        <dsp:cNvPr id="0" name=""/>
        <dsp:cNvSpPr/>
      </dsp:nvSpPr>
      <dsp:spPr>
        <a:xfrm>
          <a:off x="0" y="3472608"/>
          <a:ext cx="11932527" cy="11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Решение по результатам рассмотрения выносится в течение 1 часа.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472608"/>
        <a:ext cx="11932527" cy="1157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370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781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142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85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629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139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62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834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66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012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08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F4790-81F9-493A-918E-974ED4C79514}" type="datetimeFigureOut">
              <a:rPr lang="ru-RU" smtClean="0"/>
              <a:pPr/>
              <a:t>01.12.2022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77563-8A1F-4619-9CCC-4448E472B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370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3evh2i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449" y="0"/>
            <a:ext cx="732986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795657" y="21771"/>
            <a:ext cx="1948543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087546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Пленарная сессия:</a:t>
            </a:r>
            <a:endParaRPr lang="ru-RU" sz="3200" dirty="0" smtClean="0"/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«Современные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возможности развития экспорта для компаний Республики Саха (Якутия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)»</a:t>
            </a:r>
            <a:endParaRPr 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Конференция: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«ЭКСПОРТЕРЫ ЯКУТИИ-2022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866308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Доклад читает: 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Врио</a:t>
            </a:r>
            <a:r>
              <a:rPr lang="ru-RU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заместителя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руководителя </a:t>
            </a:r>
            <a:r>
              <a:rPr lang="ru-RU" b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Управления – </a:t>
            </a:r>
            <a:endParaRPr lang="ru-RU" b="1" dirty="0" smtClean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Замьянов Игорь </a:t>
            </a:r>
            <a:r>
              <a:rPr lang="ru-RU" b="1" dirty="0" err="1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Дашеевич</a:t>
            </a:r>
            <a:endParaRPr lang="ru-RU" b="1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-7183"/>
            <a:ext cx="1219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федеральной службы по ветеринарному и фитосанитарному надзору по Амурской области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Республике Саха (Якутия)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3276" y="480442"/>
            <a:ext cx="1371599" cy="15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51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41176"/>
            <a:ext cx="2743200" cy="365125"/>
          </a:xfrm>
        </p:spPr>
        <p:txBody>
          <a:bodyPr/>
          <a:lstStyle/>
          <a:p>
            <a:fld id="{FBE11508-ADDE-40AC-8436-624F1E52F9C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" y="2201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 предприятия – экспортера Республики Саха (Якутия) в Китай и ЕС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4720" y="872068"/>
            <a:ext cx="2853266" cy="4936066"/>
          </a:xfrm>
          <a:prstGeom prst="rect">
            <a:avLst/>
          </a:prstGeom>
          <a:blipFill dpi="0" rotWithShape="1">
            <a:blip r:embed="rId2">
              <a:alphaModFix amt="39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29</a:t>
            </a:r>
            <a:endParaRPr lang="ru-R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Вывоз палеонтологических материалов и рогов оленя, лося</a:t>
            </a: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08858" y="872068"/>
            <a:ext cx="2853266" cy="4936066"/>
          </a:xfrm>
          <a:prstGeom prst="rect">
            <a:avLst/>
          </a:prstGeom>
          <a:blipFill>
            <a:blip r:embed="rId3">
              <a:alphaModFix amt="40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3</a:t>
            </a:r>
            <a:endParaRPr lang="ru-R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Вывоз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пушно-мехового сырья и шкур лошадей, КРС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22996" y="872068"/>
            <a:ext cx="2853266" cy="4936066"/>
          </a:xfrm>
          <a:prstGeom prst="rect">
            <a:avLst/>
          </a:prstGeom>
          <a:blipFill dpi="0" rotWithShape="1">
            <a:blip r:embed="rId4">
              <a:alphaModFix amt="32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ru-R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Вывоз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рыбной продукции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37134" y="872068"/>
            <a:ext cx="2853266" cy="4936066"/>
          </a:xfrm>
          <a:prstGeom prst="rect">
            <a:avLst/>
          </a:prstGeom>
          <a:blipFill dpi="0" rotWithShape="1">
            <a:blip r:embed="rId5">
              <a:alphaModFix amt="31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6000" dirty="0" smtClean="0"/>
          </a:p>
          <a:p>
            <a:pPr algn="ctr"/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endParaRPr lang="ru-RU" sz="6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Вывоз 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мускуса кабарги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32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67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предприятий Евразийского экономического союза аттестованных на экспорт продукции </a:t>
            </a:r>
            <a:b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Республики Саха (Якутия)</a:t>
            </a:r>
            <a:endParaRPr lang="ru-RU" sz="32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395133"/>
            <a:ext cx="10515600" cy="2781830"/>
          </a:xfrm>
        </p:spPr>
        <p:txBody>
          <a:bodyPr/>
          <a:lstStyle/>
          <a:p>
            <a:pPr marL="152400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Вывоз палеонтологических материалов – 18;</a:t>
            </a:r>
          </a:p>
          <a:p>
            <a:pPr marL="152400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Вывоз рыбной продукции – 1;</a:t>
            </a:r>
          </a:p>
          <a:p>
            <a:pPr marL="1524000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Вывоз мясной продукции – 1.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Экспорт из Республики Саха (Якутия) в 2022 году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361267"/>
            <a:ext cx="9643533" cy="2815695"/>
          </a:xfrm>
        </p:spPr>
        <p:txBody>
          <a:bodyPr>
            <a:normAutofit/>
          </a:bodyPr>
          <a:lstStyle/>
          <a:p>
            <a:pPr marL="12525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10 сертификатов на палеонтологические материалы 5943 кг (Шанхай, Пекин)</a:t>
            </a:r>
          </a:p>
          <a:p>
            <a:pPr marL="12525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 сертификат на пушно-меховое сырье 521 штука (Греция)</a:t>
            </a:r>
          </a:p>
          <a:p>
            <a:pPr marL="1252538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 сертификата на животных-компаньонов 5 голов (Испания, Монголия)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1346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Оформлено ветеринарных сертификатов в рамках осуществления пограничного ветеринарного контроля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61002" y="1533742"/>
            <a:ext cx="8019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41176"/>
            <a:ext cx="2743200" cy="365125"/>
          </a:xfrm>
        </p:spPr>
        <p:txBody>
          <a:bodyPr/>
          <a:lstStyle/>
          <a:p>
            <a:fld id="{FBE11508-ADDE-40AC-8436-624F1E52F9C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5300" y="1501331"/>
            <a:ext cx="1120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Риск-ориентированный подход при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подконтрольной продукции.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последовательные и нацеленные на результат: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усовершенствования ФГИС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«Аргус»,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позволят ускорить процессы по досмотру;</a:t>
            </a:r>
          </a:p>
          <a:p>
            <a:pPr marL="8953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упростилась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документооборота между участниками ВЭД и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госконтрольными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органами.</a:t>
            </a:r>
          </a:p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60400" y="3371771"/>
            <a:ext cx="1087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ВЭД необходимо предварительно подать обращение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indent="-285750" algn="just">
              <a:buFont typeface="Arial" panose="020B0604020202020204" pitchFamily="34" charset="0"/>
              <a:buChar char="•"/>
              <a:tabLst>
                <a:tab pos="11930063" algn="l"/>
              </a:tabLs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модуль ФГИС "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Аргус"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«Цербер»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вывоз непищевой продукции животного происхождения;</a:t>
            </a:r>
          </a:p>
          <a:p>
            <a:pPr marL="717550" indent="-285750" algn="just">
              <a:tabLst>
                <a:tab pos="11930063" algn="l"/>
              </a:tabLst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indent="-285750" algn="just">
              <a:tabLst>
                <a:tab pos="11930063" algn="l"/>
              </a:tabLs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indent="-285750" algn="just">
              <a:tabLst>
                <a:tab pos="11930063" algn="l"/>
              </a:tabLst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заявления на вывоз животного-компаньона должна быть проведена за 5 дней до вылета.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2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61002" y="1533742"/>
            <a:ext cx="8019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6255847"/>
            <a:ext cx="12192000" cy="9525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41176"/>
            <a:ext cx="2743200" cy="365125"/>
          </a:xfrm>
        </p:spPr>
        <p:txBody>
          <a:bodyPr/>
          <a:lstStyle/>
          <a:p>
            <a:fld id="{FBE11508-ADDE-40AC-8436-624F1E52F9C4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5" name="TextBox 3">
            <a:extLst>
              <a:ext uri="{FF2B5EF4-FFF2-40B4-BE49-F238E27FC236}">
                <a16:creationId xmlns:a16="http://schemas.microsoft.com/office/drawing/2014/main" xmlns="" id="{A2ED3548-9511-9DBA-FD14-FEF8AD9C3D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53237084"/>
              </p:ext>
            </p:extLst>
          </p:nvPr>
        </p:nvGraphicFramePr>
        <p:xfrm>
          <a:off x="180131" y="1113927"/>
          <a:ext cx="11932527" cy="4630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816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61002" y="1533742"/>
            <a:ext cx="8019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541176"/>
            <a:ext cx="2743200" cy="365125"/>
          </a:xfrm>
        </p:spPr>
        <p:txBody>
          <a:bodyPr/>
          <a:lstStyle/>
          <a:p>
            <a:fld id="{FBE11508-ADDE-40AC-8436-624F1E52F9C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6987192-7CC3-014F-B032-5FA1BBD9BB3D}"/>
              </a:ext>
            </a:extLst>
          </p:cNvPr>
          <p:cNvSpPr/>
          <p:nvPr/>
        </p:nvSpPr>
        <p:spPr>
          <a:xfrm>
            <a:off x="388621" y="41249"/>
            <a:ext cx="11420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ource Han Sans CN Regular"/>
              </a:rPr>
              <a:t>ЖЕЛАЮЩИМ ПОСТАВЛЯТЬ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Source Han Sans CN Regular"/>
              </a:rPr>
              <a:t>НЕПИЩЕВУЮ ПРОДУКЦИЮ ЖИВОТНОГО ПРОИСХОЖДЕНИЯ В КИТАЙ 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B762203-E68C-F64A-92D0-17150975C20A}"/>
              </a:ext>
            </a:extLst>
          </p:cNvPr>
          <p:cNvSpPr/>
          <p:nvPr/>
        </p:nvSpPr>
        <p:spPr>
          <a:xfrm>
            <a:off x="191452" y="962025"/>
            <a:ext cx="11809095" cy="5401479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2700" algn="ctr">
              <a:lnSpc>
                <a:spcPct val="115000"/>
              </a:lnSpc>
            </a:pP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Ввоз непищевой продукции </a:t>
            </a: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животного происхождения регламентируется Предписанием Главного </a:t>
            </a: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государственного управления по контролю качества, инспекции и карантину Китайской Народной </a:t>
            </a: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Республики от 13 ноября 2014 </a:t>
            </a:r>
            <a:r>
              <a:rPr lang="ru-RU" sz="1600" b="1" kern="1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года </a:t>
            </a: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№ 159 </a:t>
            </a: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«Административные меры по инспекции, карантину и надзору за импортными и экспортными продуктами животного происхождения, непригодными в </a:t>
            </a:r>
            <a:r>
              <a:rPr lang="ru-RU" sz="1600" b="1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пищу»</a:t>
            </a:r>
            <a:r>
              <a:rPr lang="ru-RU" sz="1600" kern="15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 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Регистрация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зарубежных предприятий по производству и обработке действительна в течение 5 лет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требованиям данного Предписания ввозимые в Китай непищевые продукты животного происхождения должны соответствовать следующим требованиям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55600" indent="-165100">
              <a:lnSpc>
                <a:spcPct val="115000"/>
              </a:lnSpc>
              <a:buAutoNum type="arabicPeriod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Требованиям, утвержденным двусторонними соглашениями, протоколами и меморандумами, и другими договоренностями сторон; </a:t>
            </a:r>
          </a:p>
          <a:p>
            <a:pPr marL="355600" indent="-165100">
              <a:lnSpc>
                <a:spcPct val="115000"/>
              </a:lnSpc>
              <a:buAutoNum type="arabicPeriod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Требованиям утвержденной Сторонами формы инспекционного и карантинного сертификата;</a:t>
            </a:r>
          </a:p>
          <a:p>
            <a:pPr marL="355600" indent="-165100">
              <a:lnSpc>
                <a:spcPct val="115000"/>
              </a:lnSpc>
              <a:buAutoNum type="arabicPeriod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 и стандартам законодательной и нормативной документации и другим обязательным к исполнению требованиям;</a:t>
            </a:r>
          </a:p>
          <a:p>
            <a:pPr marL="355600" indent="-165100">
              <a:lnSpc>
                <a:spcPct val="115000"/>
              </a:lnSpc>
              <a:buAutoNum type="arabicPeriod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Требованиям, перечисленным в Импортном карантинном разрешении;</a:t>
            </a:r>
          </a:p>
          <a:p>
            <a:pPr marL="355600" indent="-165100">
              <a:lnSpc>
                <a:spcPct val="115000"/>
              </a:lnSpc>
              <a:buAutoNum type="arabicPeriod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Иным инспекционным и карантинным требованиям, утвержденным AQSIQ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600" kern="1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В документе также описаны иные условия, при которых действие лицензии может быть прекращено, а также условия, при которых может быть введен запрет на ввоз отдельных видов продукции из всей страны. </a:t>
            </a:r>
            <a:r>
              <a:rPr lang="ru-RU" kern="1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 </a:t>
            </a:r>
          </a:p>
          <a:p>
            <a:pPr algn="just">
              <a:lnSpc>
                <a:spcPct val="115000"/>
              </a:lnSpc>
            </a:pPr>
            <a:endParaRPr lang="ru-RU" kern="15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PT Astra Serif"/>
              <a:cs typeface="PT Astra Serif"/>
            </a:endParaRPr>
          </a:p>
          <a:p>
            <a:pPr algn="ctr">
              <a:lnSpc>
                <a:spcPct val="115000"/>
              </a:lnSpc>
            </a:pPr>
            <a:r>
              <a:rPr lang="ru-RU" sz="2000" b="1" kern="1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С документом можно ознакомиться на сайте Россельхознадзора в разделе </a:t>
            </a:r>
          </a:p>
          <a:p>
            <a:pPr algn="ctr">
              <a:lnSpc>
                <a:spcPct val="115000"/>
              </a:lnSpc>
            </a:pPr>
            <a:r>
              <a:rPr lang="ru-RU" sz="2000" b="1" kern="1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«</a:t>
            </a:r>
            <a:r>
              <a:rPr lang="ru-RU" sz="2000" b="1" kern="15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Ввоз.Вывоз</a:t>
            </a:r>
            <a:r>
              <a:rPr lang="ru-RU" sz="2000" b="1" kern="15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PT Astra Serif"/>
                <a:cs typeface="PT Astra Serif"/>
              </a:rPr>
              <a:t>. Транзит» - «Китай» - «Экспорт» - «Ветеринарные требования».</a:t>
            </a:r>
            <a:endParaRPr lang="ru-RU" sz="2000" b="1" kern="150" dirty="0">
              <a:solidFill>
                <a:schemeClr val="accent6">
                  <a:lumMod val="75000"/>
                </a:schemeClr>
              </a:solidFill>
              <a:latin typeface="PT Astra Serif"/>
              <a:ea typeface="PT Astra Serif"/>
              <a:cs typeface="PT Astra Serif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04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234267"/>
            <a:ext cx="12192000" cy="65582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109" y="1405230"/>
            <a:ext cx="1564415" cy="175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5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479</Words>
  <Application>Microsoft Office PowerPoint</Application>
  <PresentationFormat>Произвольный</PresentationFormat>
  <Paragraphs>67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20 предприятий Евразийского экономического союза аттестованных на экспорт продукции  из Республики Саха (Якутия)</vt:lpstr>
      <vt:lpstr>Экспорт из Республики Саха (Якутия) в 2022 году</vt:lpstr>
      <vt:lpstr>Слайд 5</vt:lpstr>
      <vt:lpstr>Слайд 6</vt:lpstr>
      <vt:lpstr>Слайд 7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2022-05-24T04:16:18Z</dcterms:created>
  <dcterms:modified xsi:type="dcterms:W3CDTF">2022-12-02T07:22:11Z</dcterms:modified>
</cp:coreProperties>
</file>