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65"/>
  </p:notesMasterIdLst>
  <p:handoutMasterIdLst>
    <p:handoutMasterId r:id="rId66"/>
  </p:handoutMasterIdLst>
  <p:sldIdLst>
    <p:sldId id="661" r:id="rId2"/>
    <p:sldId id="376" r:id="rId3"/>
    <p:sldId id="377" r:id="rId4"/>
    <p:sldId id="663" r:id="rId5"/>
    <p:sldId id="673" r:id="rId6"/>
    <p:sldId id="664" r:id="rId7"/>
    <p:sldId id="675" r:id="rId8"/>
    <p:sldId id="662" r:id="rId9"/>
    <p:sldId id="583" r:id="rId10"/>
    <p:sldId id="584" r:id="rId11"/>
    <p:sldId id="585" r:id="rId12"/>
    <p:sldId id="588" r:id="rId13"/>
    <p:sldId id="386" r:id="rId14"/>
    <p:sldId id="391" r:id="rId15"/>
    <p:sldId id="447" r:id="rId16"/>
    <p:sldId id="392" r:id="rId17"/>
    <p:sldId id="393" r:id="rId18"/>
    <p:sldId id="667" r:id="rId19"/>
    <p:sldId id="592" r:id="rId20"/>
    <p:sldId id="593" r:id="rId21"/>
    <p:sldId id="594" r:id="rId22"/>
    <p:sldId id="595" r:id="rId23"/>
    <p:sldId id="596" r:id="rId24"/>
    <p:sldId id="597" r:id="rId25"/>
    <p:sldId id="598" r:id="rId26"/>
    <p:sldId id="599" r:id="rId27"/>
    <p:sldId id="600" r:id="rId28"/>
    <p:sldId id="601" r:id="rId29"/>
    <p:sldId id="602" r:id="rId30"/>
    <p:sldId id="603" r:id="rId31"/>
    <p:sldId id="604" r:id="rId32"/>
    <p:sldId id="612" r:id="rId33"/>
    <p:sldId id="394" r:id="rId34"/>
    <p:sldId id="395" r:id="rId35"/>
    <p:sldId id="396" r:id="rId36"/>
    <p:sldId id="397" r:id="rId37"/>
    <p:sldId id="676" r:id="rId38"/>
    <p:sldId id="398" r:id="rId39"/>
    <p:sldId id="399" r:id="rId40"/>
    <p:sldId id="400" r:id="rId41"/>
    <p:sldId id="402" r:id="rId42"/>
    <p:sldId id="403" r:id="rId43"/>
    <p:sldId id="666" r:id="rId44"/>
    <p:sldId id="405" r:id="rId45"/>
    <p:sldId id="406" r:id="rId46"/>
    <p:sldId id="407" r:id="rId47"/>
    <p:sldId id="421" r:id="rId48"/>
    <p:sldId id="422" r:id="rId49"/>
    <p:sldId id="432" r:id="rId50"/>
    <p:sldId id="433" r:id="rId51"/>
    <p:sldId id="434" r:id="rId52"/>
    <p:sldId id="435" r:id="rId53"/>
    <p:sldId id="438" r:id="rId54"/>
    <p:sldId id="439" r:id="rId55"/>
    <p:sldId id="440" r:id="rId56"/>
    <p:sldId id="441" r:id="rId57"/>
    <p:sldId id="442" r:id="rId58"/>
    <p:sldId id="445" r:id="rId59"/>
    <p:sldId id="671" r:id="rId60"/>
    <p:sldId id="658" r:id="rId61"/>
    <p:sldId id="659" r:id="rId62"/>
    <p:sldId id="660" r:id="rId63"/>
    <p:sldId id="318" r:id="rId64"/>
  </p:sldIdLst>
  <p:sldSz cx="9145588" cy="6858000"/>
  <p:notesSz cx="6761163" cy="9942513"/>
  <p:custDataLst>
    <p:tags r:id="rId6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6" userDrawn="1">
          <p15:clr>
            <a:srgbClr val="A4A3A4"/>
          </p15:clr>
        </p15:guide>
        <p15:guide id="3" pos="1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40B1"/>
    <a:srgbClr val="FF0000"/>
    <a:srgbClr val="FFB3B3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96" autoAdjust="0"/>
    <p:restoredTop sz="95699" autoAdjust="0"/>
  </p:normalViewPr>
  <p:slideViewPr>
    <p:cSldViewPr>
      <p:cViewPr varScale="1">
        <p:scale>
          <a:sx n="67" d="100"/>
          <a:sy n="67" d="100"/>
        </p:scale>
        <p:origin x="1340" y="56"/>
      </p:cViewPr>
      <p:guideLst>
        <p:guide orient="horz" pos="2160"/>
        <p:guide pos="166"/>
        <p:guide pos="125"/>
      </p:guideLst>
    </p:cSldViewPr>
  </p:slideViewPr>
  <p:outlineViewPr>
    <p:cViewPr>
      <p:scale>
        <a:sx n="33" d="100"/>
        <a:sy n="33" d="100"/>
      </p:scale>
      <p:origin x="0" y="3222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648"/>
    </p:cViewPr>
  </p:sorterViewPr>
  <p:notesViewPr>
    <p:cSldViewPr>
      <p:cViewPr varScale="1">
        <p:scale>
          <a:sx n="43" d="100"/>
          <a:sy n="43" d="100"/>
        </p:scale>
        <p:origin x="-2800" y="-76"/>
      </p:cViewPr>
      <p:guideLst>
        <p:guide orient="horz" pos="3131"/>
        <p:guide pos="21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8.xml"/><Relationship Id="rId1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>
            <a:extLst>
              <a:ext uri="{FF2B5EF4-FFF2-40B4-BE49-F238E27FC236}">
                <a16:creationId xmlns:a16="http://schemas.microsoft.com/office/drawing/2014/main" id="{D4D3C5B0-54C1-4263-87C6-B72EF45E72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1427" name="Rectangle 3">
            <a:extLst>
              <a:ext uri="{FF2B5EF4-FFF2-40B4-BE49-F238E27FC236}">
                <a16:creationId xmlns:a16="http://schemas.microsoft.com/office/drawing/2014/main" id="{F9B6E99F-01D5-405A-BD7C-8B0E5E36DD4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1428" name="Rectangle 4">
            <a:extLst>
              <a:ext uri="{FF2B5EF4-FFF2-40B4-BE49-F238E27FC236}">
                <a16:creationId xmlns:a16="http://schemas.microsoft.com/office/drawing/2014/main" id="{1A83C359-B1BB-4883-8838-D8953D80E76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1429" name="Rectangle 5">
            <a:extLst>
              <a:ext uri="{FF2B5EF4-FFF2-40B4-BE49-F238E27FC236}">
                <a16:creationId xmlns:a16="http://schemas.microsoft.com/office/drawing/2014/main" id="{50EB43C2-6D83-47EA-BAFD-B3FF66A2B05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99DDBF-5868-4C48-B642-0F1D93DAA8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564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32E922E-8C28-42A8-8386-AE384BC1376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D8BAFF2-657E-4145-A475-F59865EEF76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Для компании МЕГАФЛЕКС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94FBE55-DA22-43F3-AEEC-7F81D16F67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9E8A6507-98E0-4344-8F2E-3518BA6941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1247F8CE-FDA4-403A-BB62-133A70F0CD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ru-RU"/>
              <a:t>Автор – Виктория Шухат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A0E22DCC-9A01-4BE2-8C13-C3A8BD3356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F8EC22-52B1-4B30-8643-A633E6F7E33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59400" name="Line 49">
            <a:extLst>
              <a:ext uri="{FF2B5EF4-FFF2-40B4-BE49-F238E27FC236}">
                <a16:creationId xmlns:a16="http://schemas.microsoft.com/office/drawing/2014/main" id="{D8046CB9-A79F-4DFF-BB0E-04C5A23F29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4754563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1" name="Line 50">
            <a:extLst>
              <a:ext uri="{FF2B5EF4-FFF2-40B4-BE49-F238E27FC236}">
                <a16:creationId xmlns:a16="http://schemas.microsoft.com/office/drawing/2014/main" id="{A93B8A8E-0388-4FCD-BE84-32E84D3FEA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5164138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2" name="Line 51">
            <a:extLst>
              <a:ext uri="{FF2B5EF4-FFF2-40B4-BE49-F238E27FC236}">
                <a16:creationId xmlns:a16="http://schemas.microsoft.com/office/drawing/2014/main" id="{C28B3911-338E-4D61-AD70-E7C76941EF7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5575300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3" name="Line 52">
            <a:extLst>
              <a:ext uri="{FF2B5EF4-FFF2-40B4-BE49-F238E27FC236}">
                <a16:creationId xmlns:a16="http://schemas.microsoft.com/office/drawing/2014/main" id="{16386F92-D528-4172-BB06-CDD286D2BC1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5984875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4" name="Line 53">
            <a:extLst>
              <a:ext uri="{FF2B5EF4-FFF2-40B4-BE49-F238E27FC236}">
                <a16:creationId xmlns:a16="http://schemas.microsoft.com/office/drawing/2014/main" id="{DB69FF39-F4C3-40D8-89AE-2C2115D2A8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397625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5" name="Line 54">
            <a:extLst>
              <a:ext uri="{FF2B5EF4-FFF2-40B4-BE49-F238E27FC236}">
                <a16:creationId xmlns:a16="http://schemas.microsoft.com/office/drawing/2014/main" id="{E5EB9845-C1DE-47F3-919B-764B467982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6807200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6" name="Line 55">
            <a:extLst>
              <a:ext uri="{FF2B5EF4-FFF2-40B4-BE49-F238E27FC236}">
                <a16:creationId xmlns:a16="http://schemas.microsoft.com/office/drawing/2014/main" id="{09C71DE1-6EC8-41A9-8510-FD3DE67B02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7218363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7" name="Line 56">
            <a:extLst>
              <a:ext uri="{FF2B5EF4-FFF2-40B4-BE49-F238E27FC236}">
                <a16:creationId xmlns:a16="http://schemas.microsoft.com/office/drawing/2014/main" id="{B4B6AF58-5D91-4DAF-A762-5069F51D994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7631113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8" name="Line 57">
            <a:extLst>
              <a:ext uri="{FF2B5EF4-FFF2-40B4-BE49-F238E27FC236}">
                <a16:creationId xmlns:a16="http://schemas.microsoft.com/office/drawing/2014/main" id="{6774DCCF-1009-4264-8C0C-2EAA36DCA54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8040688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9" name="Line 58">
            <a:extLst>
              <a:ext uri="{FF2B5EF4-FFF2-40B4-BE49-F238E27FC236}">
                <a16:creationId xmlns:a16="http://schemas.microsoft.com/office/drawing/2014/main" id="{140B05E2-4794-4E0D-9E01-73DC6DBD00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8451850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10" name="Line 59">
            <a:extLst>
              <a:ext uri="{FF2B5EF4-FFF2-40B4-BE49-F238E27FC236}">
                <a16:creationId xmlns:a16="http://schemas.microsoft.com/office/drawing/2014/main" id="{584435A8-BFB7-40AD-9A11-18935E2AF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875" y="8863013"/>
            <a:ext cx="6338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683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22F524E6-B8AA-4CA5-A9AE-2635C769F8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68488" y="47625"/>
            <a:ext cx="10737851" cy="80518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62125" y="184150"/>
            <a:ext cx="10447338" cy="78343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25613" y="85725"/>
            <a:ext cx="10585451" cy="79375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376FFAA5-073F-4D06-98CD-EFABEAA94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E4636BE-794C-4F9B-8D6B-52C974C95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E4636BE-794C-4F9B-8D6B-52C974C95B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  <p:extLst>
      <p:ext uri="{BB962C8B-B14F-4D97-AF65-F5344CB8AC3E}">
        <p14:creationId xmlns:p14="http://schemas.microsoft.com/office/powerpoint/2010/main" val="29629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764FA2DA-8D0F-4850-AE7B-AB21B51377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DF4AAC0C-5DDC-4D0E-A6B0-741A06DC2C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8820228-26A1-4E95-917B-EFFC1E297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501650"/>
            <a:ext cx="5581650" cy="4184650"/>
          </a:xfrm>
          <a:ln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E56927F-318A-46A0-9BFB-B0BCD19013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0E451176-59EA-4D36-A388-921D313188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95463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BBE5ABA-C445-4ADB-91B7-886CB2FA6CB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3DA670F2-BCE9-41FC-A58D-0D02269A5F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32EBFE2-F361-4998-B499-A4DE43F22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1059F384-0E4E-4292-A650-AA45D67330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93875" y="177800"/>
            <a:ext cx="1054893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68DB3547-06B7-4790-9DD5-3292625223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>
            <a:extLst>
              <a:ext uri="{FF2B5EF4-FFF2-40B4-BE49-F238E27FC236}">
                <a16:creationId xmlns:a16="http://schemas.microsoft.com/office/drawing/2014/main" id="{6EE482DC-9ABB-4B84-8F13-B49115F7BA6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5A50025-51B7-4586-A9EC-3A2283BB0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1244600"/>
            <a:ext cx="4972050" cy="3727450"/>
          </a:xfrm>
          <a:ln/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>
            <a:extLst>
              <a:ext uri="{FF2B5EF4-FFF2-40B4-BE49-F238E27FC236}">
                <a16:creationId xmlns:a16="http://schemas.microsoft.com/office/drawing/2014/main" id="{150C7AAA-04F7-42B6-AB1B-46F5B3A0912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702CA502-343D-4F41-95A5-60EB6EF5CA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Образ слайда 1">
            <a:extLst>
              <a:ext uri="{FF2B5EF4-FFF2-40B4-BE49-F238E27FC236}">
                <a16:creationId xmlns:a16="http://schemas.microsoft.com/office/drawing/2014/main" id="{F785AA55-B430-4907-BBCC-719BCB04DC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BA20408A-3DA0-4775-B027-16F8515B78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Образ слайда 1">
            <a:extLst>
              <a:ext uri="{FF2B5EF4-FFF2-40B4-BE49-F238E27FC236}">
                <a16:creationId xmlns:a16="http://schemas.microsoft.com/office/drawing/2014/main" id="{9B16A638-97B9-4E27-829B-0B6E181AB1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7DBDBEE4-EB62-491C-8081-B54C1CF331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>
            <a:extLst>
              <a:ext uri="{FF2B5EF4-FFF2-40B4-BE49-F238E27FC236}">
                <a16:creationId xmlns:a16="http://schemas.microsoft.com/office/drawing/2014/main" id="{B3325151-E5F2-4BB5-95A8-158B15038BB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2DC61CFB-4CE5-4A00-84FA-A01C2B6211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EFAB70BB-BA17-4EB7-ABE0-CBEE0E024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0D5DA79A-2B48-4285-8FBD-57EAAA55D9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D5A50025-51B7-4586-A9EC-3A2283BB00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1244600"/>
            <a:ext cx="4972050" cy="3727450"/>
          </a:xfrm>
          <a:ln/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F79D1534-B142-4669-A344-187B1B8129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16D1121A-7773-475D-A3FE-B7BA80BB7D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5950" y="339725"/>
            <a:ext cx="5591175" cy="4192588"/>
          </a:xfrm>
          <a:ln/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16D433EE-89AA-4685-A484-D9E78C0A75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AC47475A-4C17-45F2-B748-A99DFFD647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CA6E4C41-6133-4C60-9384-0537B6778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Образ слайда 1">
            <a:extLst>
              <a:ext uri="{FF2B5EF4-FFF2-40B4-BE49-F238E27FC236}">
                <a16:creationId xmlns:a16="http://schemas.microsoft.com/office/drawing/2014/main" id="{1A009B0C-3094-4EA1-821C-523D5DD3EB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Образ слайда 1">
            <a:extLst>
              <a:ext uri="{FF2B5EF4-FFF2-40B4-BE49-F238E27FC236}">
                <a16:creationId xmlns:a16="http://schemas.microsoft.com/office/drawing/2014/main" id="{DB787EF3-6926-48BB-A19A-8CB7B06C50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Образ слайда 1">
            <a:extLst>
              <a:ext uri="{FF2B5EF4-FFF2-40B4-BE49-F238E27FC236}">
                <a16:creationId xmlns:a16="http://schemas.microsoft.com/office/drawing/2014/main" id="{F52FC9D7-42EC-479C-B22D-E73E754E86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>
            <a:extLst>
              <a:ext uri="{FF2B5EF4-FFF2-40B4-BE49-F238E27FC236}">
                <a16:creationId xmlns:a16="http://schemas.microsoft.com/office/drawing/2014/main" id="{9DB9B68D-4680-4551-9D27-857C28B11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>
            <a:extLst>
              <a:ext uri="{FF2B5EF4-FFF2-40B4-BE49-F238E27FC236}">
                <a16:creationId xmlns:a16="http://schemas.microsoft.com/office/drawing/2014/main" id="{CA6E4C41-6133-4C60-9384-0537B67781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8820228-26A1-4E95-917B-EFFC1E297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501650"/>
            <a:ext cx="5581650" cy="4184650"/>
          </a:xfrm>
          <a:ln/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60513" y="85725"/>
            <a:ext cx="10440988" cy="782955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666875" y="92075"/>
            <a:ext cx="10653713" cy="79883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755775" y="85725"/>
            <a:ext cx="10552113" cy="7912100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>
            <a:extLst>
              <a:ext uri="{FF2B5EF4-FFF2-40B4-BE49-F238E27FC236}">
                <a16:creationId xmlns:a16="http://schemas.microsoft.com/office/drawing/2014/main" id="{1025E7C0-B512-4467-92D4-94F620498D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895350" y="746125"/>
            <a:ext cx="4970463" cy="3727450"/>
          </a:xfrm>
          <a:ln/>
        </p:spPr>
      </p:sp>
      <p:sp>
        <p:nvSpPr>
          <p:cNvPr id="114691" name="Заметки 2">
            <a:extLst>
              <a:ext uri="{FF2B5EF4-FFF2-40B4-BE49-F238E27FC236}">
                <a16:creationId xmlns:a16="http://schemas.microsoft.com/office/drawing/2014/main" id="{F66AF005-7BE2-4226-843D-759B285F5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575114A-F726-4DA1-8FCC-383974ADA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26D592B-5A93-43A9-B3A0-303746F81889}" type="slidenum">
              <a:rPr lang="ru-RU" altLang="ru-RU"/>
              <a:pPr eaLnBrk="1" hangingPunct="1"/>
              <a:t>63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1793875" y="177800"/>
            <a:ext cx="1054893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8820228-26A1-4E95-917B-EFFC1E297D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90550" y="501650"/>
            <a:ext cx="5581650" cy="4184650"/>
          </a:xfrm>
          <a:ln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-3549650" y="177800"/>
            <a:ext cx="14060488" cy="7910513"/>
          </a:xfrm>
          <a:ln/>
        </p:spPr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85639" y="8159468"/>
          <a:ext cx="6176237" cy="4541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6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4119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90149" marR="90149" marT="49714" marB="4971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B6362B-7457-4167-A394-0EE0529832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188" y="274639"/>
            <a:ext cx="7888070" cy="63341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Заголовок слайда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1B388D-927B-47C3-B395-40E33BC2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85EF7C-E213-4D7E-88CC-9C7B33E2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B1792A-A805-472C-9876-4281FECC2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3FDD32-4C29-4DE5-94AD-E5AA7523DECC}"/>
              </a:ext>
            </a:extLst>
          </p:cNvPr>
          <p:cNvSpPr/>
          <p:nvPr userDrawn="1"/>
        </p:nvSpPr>
        <p:spPr>
          <a:xfrm>
            <a:off x="161972" y="0"/>
            <a:ext cx="300090" cy="910633"/>
          </a:xfrm>
          <a:prstGeom prst="rect">
            <a:avLst/>
          </a:prstGeom>
          <a:solidFill>
            <a:srgbClr val="004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0E68116-5EFF-4C92-BBD2-E4DF42F6C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780" y="274639"/>
            <a:ext cx="645206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4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6066E-B76B-4F2B-9472-A55471A5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ADCE8-7841-46A1-99B7-166AEA4CB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EAC02F-07FA-4C1B-B6F2-1E05DC2F07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784BEF-444C-4F69-B20E-BD3F3AB4B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2FD101-9967-4BED-B8C4-8648FFC97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AA4475-BC11-4689-84BE-F7A1FABDC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56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C06F0-1D7E-42FF-A876-1AD18D019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1" y="457200"/>
            <a:ext cx="29496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64F800-1E71-4B5C-91A3-4FF9CC41D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8066" y="987426"/>
            <a:ext cx="462995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EA6721-366D-46D8-ACA8-6F7F07622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951" y="2057400"/>
            <a:ext cx="294969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A1F8EC-74B9-4813-831A-2990140C6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AC1030-9E96-4987-80D2-F9109057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10AEAA-36C4-4241-8521-11AEE7572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5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659BF8-DF5B-47E3-A089-7D8A7B127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45A861-B5CB-41B4-B40C-2326F721B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61F93-7EDF-44F1-A5B0-38EB8037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A57988-36EB-454F-A04A-F88D6069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C27501-86ED-45D7-A1C6-62767606A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67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1303B0-9653-4EBC-878F-7EF06F438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4812" y="365125"/>
            <a:ext cx="1972017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CAF2AA-BA32-49DA-AD8D-A35560373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759" y="365125"/>
            <a:ext cx="5801732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643C4-4C8B-4499-A414-11EB7763E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1CC7A1-410F-4D52-BC45-909AF26D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B5DB82-34FD-472E-8C03-B9B89A52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75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80" y="274638"/>
            <a:ext cx="8231029" cy="63341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80" y="1600202"/>
            <a:ext cx="8231029" cy="4525963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94DED705-3C54-47F5-9A85-0E0F01E1517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0E780A-8437-4EDC-936C-405048B355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342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9D3CC6-758E-4708-B38E-47546763207E}"/>
              </a:ext>
            </a:extLst>
          </p:cNvPr>
          <p:cNvSpPr/>
          <p:nvPr userDrawn="1"/>
        </p:nvSpPr>
        <p:spPr>
          <a:xfrm>
            <a:off x="0" y="0"/>
            <a:ext cx="9145588" cy="6858000"/>
          </a:xfrm>
          <a:prstGeom prst="rect">
            <a:avLst/>
          </a:prstGeom>
          <a:solidFill>
            <a:srgbClr val="004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3C62B-1A16-4BD0-9054-0463553773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759" y="2506219"/>
            <a:ext cx="7888070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044E04-3F6B-4472-AC22-5E7EDF714BE3}"/>
              </a:ext>
            </a:extLst>
          </p:cNvPr>
          <p:cNvSpPr/>
          <p:nvPr userDrawn="1"/>
        </p:nvSpPr>
        <p:spPr>
          <a:xfrm>
            <a:off x="114320" y="152400"/>
            <a:ext cx="8887735" cy="651696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241CCC-08D0-42D6-A5A4-E66F809D7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183" y="5733257"/>
            <a:ext cx="695223" cy="6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5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7BBEE-DF28-4308-A64C-CDCE55A520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199" y="1122363"/>
            <a:ext cx="685919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E4908D-06D2-4FC3-AFA5-C15275738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0CDE4F-5638-4903-800B-4FB0E770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C0B64B-0972-4C53-A96B-5094A7152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B732A3-3755-4EAA-8983-E336AA9B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54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392CC-4A84-4C97-B199-9F88F9CC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83218D-EDE9-43A5-8F23-E422D7F5D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3745C1-6CB2-4CCB-9682-2868D5E0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01FD0-A733-442D-8C53-0966B0EBE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FC7E34-739C-4120-A6D8-0E8607DE2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9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9BE1B-3B32-41DB-803F-29E5EAE5F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96" y="1709738"/>
            <a:ext cx="788807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A0BD24-A704-4A00-9997-88C20512B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5FD6AA-3D83-4EF1-8829-5D8E590A9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871325-8594-4AEA-ABE4-5EC6A2321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9905B-9D87-460B-A1C9-08B810B6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C87686-B7B9-442E-9700-6A93381F2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C59B7-8036-4AA7-9B95-BA517898A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759" y="1825625"/>
            <a:ext cx="388687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0801B-950F-412E-A8AD-DCC50C7C5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954" y="1825625"/>
            <a:ext cx="388687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9D9F71-70A2-46CA-A821-B375AE44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CEAEB5-4AEF-4A27-AC52-0363A797B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07C2F-6AD2-4D35-B8BA-62E7809C0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FA701-829C-4601-9DA9-CBD8543A8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365126"/>
            <a:ext cx="788807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1AC01-AB3A-4F0F-B845-FEE918ECA7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951" y="1681163"/>
            <a:ext cx="38690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85152-85DB-4B6C-B8A9-9125B3289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951" y="2505075"/>
            <a:ext cx="386901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C6819-2B2A-4CEC-A38C-D9F5D376B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954" y="1681163"/>
            <a:ext cx="388806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C4F8E4-72CB-4346-AF4E-1164BDA4D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954" y="2505075"/>
            <a:ext cx="388806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BBFA214-AC2B-4BCB-A561-45960E9A1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BE23CC-1E30-4FEB-AA3D-6A0FA56C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B7D9B7-B0A8-4A07-BC8E-EC48E6C2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06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0DCD2-9411-45BD-B896-2FDE9D1BA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3D277A-C1CD-4852-9B59-8DA4758A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702D9C6-6812-4B56-A94F-10EBBC5F2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6F7FA9-9851-4A50-9C35-0574F7940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21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2E00CDE-B4C5-440E-96ED-BF0E184D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3E391CD-29C5-4DF7-A210-DE65AF08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A78B730-BAFB-4F02-99CD-C474C678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66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042B4-B907-425D-B30E-230255CB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FED904-DA2A-4505-A1ED-40B301E39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6CD97D-BA07-4B1A-904C-8B0AD57C6A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24AF1-CD14-402F-8989-49E2A92698B0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EC68D3-66DE-4015-97E7-0B6E3123B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5E292-6C2A-494A-8C12-B09705CBF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482C0-6BA7-42A5-B95A-62D0669232F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FED2B40-0958-4149-A6B9-A8E21C02D099}"/>
              </a:ext>
            </a:extLst>
          </p:cNvPr>
          <p:cNvSpPr/>
          <p:nvPr/>
        </p:nvSpPr>
        <p:spPr>
          <a:xfrm>
            <a:off x="0" y="6576060"/>
            <a:ext cx="9145588" cy="281940"/>
          </a:xfrm>
          <a:prstGeom prst="rect">
            <a:avLst/>
          </a:prstGeom>
          <a:solidFill>
            <a:srgbClr val="004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471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microsoft.com/office/2007/relationships/hdphoto" Target="../media/hdphoto8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microsoft.com/office/2007/relationships/hdphoto" Target="../media/hdphoto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sv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9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D66BE9-DBB8-4F5D-A364-C296F20D7FAD}"/>
              </a:ext>
            </a:extLst>
          </p:cNvPr>
          <p:cNvSpPr/>
          <p:nvPr/>
        </p:nvSpPr>
        <p:spPr>
          <a:xfrm>
            <a:off x="0" y="3620642"/>
            <a:ext cx="9145588" cy="3284984"/>
          </a:xfrm>
          <a:prstGeom prst="rect">
            <a:avLst/>
          </a:prstGeom>
          <a:solidFill>
            <a:srgbClr val="0040B1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1F13D2A3-0280-4135-8894-BAB2D5A237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93283" y="1521400"/>
            <a:ext cx="8947791" cy="881063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>
                <a:solidFill>
                  <a:srgbClr val="0033CC"/>
                </a:solidFill>
              </a:rPr>
              <a:t>ЭФФЕКТИВНАЯ</a:t>
            </a:r>
            <a:r>
              <a:rPr lang="ru-RU" altLang="ru-RU" sz="2800" dirty="0">
                <a:solidFill>
                  <a:srgbClr val="0033CC"/>
                </a:solidFill>
              </a:rPr>
              <a:t> </a:t>
            </a:r>
            <a:r>
              <a:rPr lang="ru-RU" altLang="ru-RU" sz="2800" b="1" dirty="0">
                <a:solidFill>
                  <a:srgbClr val="0033CC"/>
                </a:solidFill>
              </a:rPr>
              <a:t>РАБОТА</a:t>
            </a:r>
            <a:br>
              <a:rPr lang="ru-RU" altLang="ru-RU" sz="2800" b="1" dirty="0"/>
            </a:br>
            <a:r>
              <a:rPr lang="ru-RU" altLang="ru-RU" sz="2800" b="1" dirty="0"/>
              <a:t> на ВЫСТАВКАХ и БИЗНЕС-МИССИЯХ</a:t>
            </a:r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id="{86D72CB5-7FE8-4235-B945-9C3B90CB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594" y="5692496"/>
            <a:ext cx="29890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i="1" dirty="0">
                <a:solidFill>
                  <a:srgbClr val="0040B1"/>
                </a:solidFill>
              </a:rPr>
              <a:t>Якутск</a:t>
            </a:r>
          </a:p>
          <a:p>
            <a:pPr eaLnBrk="1" hangingPunct="1"/>
            <a:r>
              <a:rPr lang="ru-RU" altLang="ru-RU" sz="2000" i="1" dirty="0">
                <a:solidFill>
                  <a:srgbClr val="0040B1"/>
                </a:solidFill>
              </a:rPr>
              <a:t>30 ноября 2021г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FB1FAC-9293-4198-8A2D-70EC20BB1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122" y="308431"/>
            <a:ext cx="1193845" cy="99526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BFCF72-9456-4A9F-A6F2-0BD4BAE1F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524" y="2708920"/>
            <a:ext cx="3177454" cy="3801660"/>
          </a:xfrm>
          <a:prstGeom prst="rect">
            <a:avLst/>
          </a:prstGeom>
        </p:spPr>
      </p:pic>
      <p:cxnSp>
        <p:nvCxnSpPr>
          <p:cNvPr id="11" name="Соединитель: уступ 10">
            <a:extLst>
              <a:ext uri="{FF2B5EF4-FFF2-40B4-BE49-F238E27FC236}">
                <a16:creationId xmlns:a16="http://schemas.microsoft.com/office/drawing/2014/main" id="{B53D619D-42AA-4DEE-97C7-30B595F2906D}"/>
              </a:ext>
            </a:extLst>
          </p:cNvPr>
          <p:cNvCxnSpPr>
            <a:cxnSpLocks/>
            <a:stCxn id="4100" idx="1"/>
            <a:endCxn id="5" idx="1"/>
          </p:cNvCxnSpPr>
          <p:nvPr/>
        </p:nvCxnSpPr>
        <p:spPr>
          <a:xfrm rot="10800000" flipH="1">
            <a:off x="359594" y="4609751"/>
            <a:ext cx="2806930" cy="1436689"/>
          </a:xfrm>
          <a:prstGeom prst="bentConnector3">
            <a:avLst>
              <a:gd name="adj1" fmla="val -8144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: уступ 13">
            <a:extLst>
              <a:ext uri="{FF2B5EF4-FFF2-40B4-BE49-F238E27FC236}">
                <a16:creationId xmlns:a16="http://schemas.microsoft.com/office/drawing/2014/main" id="{DD4D726C-5830-4137-A0AD-9EF32C3EAC2B}"/>
              </a:ext>
            </a:extLst>
          </p:cNvPr>
          <p:cNvCxnSpPr>
            <a:cxnSpLocks/>
            <a:endCxn id="5" idx="3"/>
          </p:cNvCxnSpPr>
          <p:nvPr/>
        </p:nvCxnSpPr>
        <p:spPr>
          <a:xfrm rot="10800000" flipV="1">
            <a:off x="6343979" y="2556682"/>
            <a:ext cx="2712117" cy="205306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AC497FE-1530-4725-BEFB-AA89807710EC}"/>
              </a:ext>
            </a:extLst>
          </p:cNvPr>
          <p:cNvSpPr txBox="1"/>
          <p:nvPr/>
        </p:nvSpPr>
        <p:spPr>
          <a:xfrm>
            <a:off x="3708698" y="655852"/>
            <a:ext cx="4576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800" b="1" dirty="0">
                <a:solidFill>
                  <a:srgbClr val="0040B1"/>
                </a:solidFill>
              </a:rPr>
              <a:t>ВЕБИНАР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3243280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8853" y="18270"/>
            <a:ext cx="7888070" cy="1325563"/>
          </a:xfrm>
        </p:spPr>
        <p:txBody>
          <a:bodyPr/>
          <a:lstStyle/>
          <a:p>
            <a:pPr eaLnBrk="1" hangingPunct="1"/>
            <a:r>
              <a:rPr lang="ru-RU" altLang="ru-RU" b="1" dirty="0">
                <a:ea typeface="+mn-ea"/>
              </a:rPr>
              <a:t>Работа с информацией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90809E73-F0E7-4F5C-A8FF-AD7B09749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28" y="1880105"/>
            <a:ext cx="5083465" cy="49778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ru-RU" dirty="0"/>
              <a:t>Рассылка приглашений на выставку среди постоянных клиентов </a:t>
            </a:r>
          </a:p>
          <a:p>
            <a:pPr>
              <a:lnSpc>
                <a:spcPct val="150000"/>
              </a:lnSpc>
            </a:pPr>
            <a:r>
              <a:rPr lang="ru-RU" dirty="0"/>
              <a:t>Таргетированная интернет-реклама (должности, отрасли, интересы) обеспечит охват и увеличит известность бренда</a:t>
            </a:r>
          </a:p>
          <a:p>
            <a:pPr>
              <a:lnSpc>
                <a:spcPct val="150000"/>
              </a:lnSpc>
            </a:pPr>
            <a:r>
              <a:rPr lang="ru-RU" dirty="0"/>
              <a:t>Реклама на отраслевых ресурсах и по брендовым запросам направят на ваш стенд нужный поток посетителей</a:t>
            </a:r>
          </a:p>
          <a:p>
            <a:pPr>
              <a:lnSpc>
                <a:spcPct val="150000"/>
              </a:lnSpc>
            </a:pPr>
            <a:r>
              <a:rPr lang="ru-RU" dirty="0"/>
              <a:t>Реклама в мобильных приложениях и на сайтах в радиусе 1 км от места проведения выставки заставит не пройти мимо вашего стенда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46728" y="1343833"/>
            <a:ext cx="8432321" cy="38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9" rIns="91427" bIns="45719" anchor="ctr">
            <a:spAutoFit/>
          </a:bodyPr>
          <a:lstStyle>
            <a:lvl1pPr marL="860425" indent="-8604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0033CC"/>
                </a:solidFill>
              </a:rPr>
              <a:t>Базовые принципы</a:t>
            </a:r>
          </a:p>
        </p:txBody>
      </p:sp>
      <p:pic>
        <p:nvPicPr>
          <p:cNvPr id="9218" name="Picture 2" descr="ÐÐ°ÑÑÐ¸Ð½ÐºÐ¸ Ð¿Ð¾ Ð·Ð°Ð¿ÑÐ¾ÑÑ ÑÐµÐºÐ»Ð°Ð¼Ð° png">
            <a:extLst>
              <a:ext uri="{FF2B5EF4-FFF2-40B4-BE49-F238E27FC236}">
                <a16:creationId xmlns:a16="http://schemas.microsoft.com/office/drawing/2014/main" id="{D4838A1E-0400-4C8F-A9E8-62CAC298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14" y="2243977"/>
            <a:ext cx="43763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343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354" y="0"/>
            <a:ext cx="788807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b="1" dirty="0">
                <a:ea typeface="+mn-ea"/>
              </a:rPr>
              <a:t>Сообщение об участии – чек-лист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BB3287C-74E4-4608-8761-E94E92425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28" y="1052736"/>
            <a:ext cx="5297814" cy="535807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ru-RU" dirty="0"/>
              <a:t>Опубликуйте новость об участие в мероприятии.</a:t>
            </a:r>
          </a:p>
          <a:p>
            <a:pPr>
              <a:lnSpc>
                <a:spcPct val="100000"/>
              </a:lnSpc>
            </a:pPr>
            <a:r>
              <a:rPr lang="ru-RU" dirty="0"/>
              <a:t>Назначьте ответственного за ведение графика встреч на стенде. </a:t>
            </a:r>
          </a:p>
          <a:p>
            <a:pPr>
              <a:lnSpc>
                <a:spcPct val="100000"/>
              </a:lnSpc>
            </a:pPr>
            <a:r>
              <a:rPr lang="ru-RU" dirty="0"/>
              <a:t>Приглашайте на выставку во время звонка, не забудьте уточнить все детали</a:t>
            </a:r>
          </a:p>
          <a:p>
            <a:pPr>
              <a:lnSpc>
                <a:spcPct val="100000"/>
              </a:lnSpc>
            </a:pPr>
            <a:r>
              <a:rPr lang="ru-RU" dirty="0"/>
              <a:t>Публикуйте новости в соцсетях на официальных страницах, пресс-релизы, баннеры о вашем участии на профессиональных порталах </a:t>
            </a:r>
          </a:p>
          <a:p>
            <a:pPr>
              <a:lnSpc>
                <a:spcPct val="100000"/>
              </a:lnSpc>
            </a:pPr>
            <a:r>
              <a:rPr lang="ru-RU" dirty="0"/>
              <a:t>Делайте рассылки: первая – ознакомительная, вторая - напоминающая</a:t>
            </a:r>
          </a:p>
          <a:p>
            <a:pPr>
              <a:lnSpc>
                <a:spcPct val="100000"/>
              </a:lnSpc>
            </a:pPr>
            <a:r>
              <a:rPr lang="ru-RU" dirty="0"/>
              <a:t>Расскажите всем, что вы экспонент и как вас найти</a:t>
            </a:r>
          </a:p>
          <a:p>
            <a:pPr>
              <a:lnSpc>
                <a:spcPct val="100000"/>
              </a:lnSpc>
            </a:pPr>
            <a:r>
              <a:rPr lang="ru-RU" dirty="0"/>
              <a:t>Таргетированная интернет-реклама</a:t>
            </a:r>
          </a:p>
          <a:p>
            <a:pPr>
              <a:lnSpc>
                <a:spcPct val="100000"/>
              </a:lnSpc>
            </a:pPr>
            <a:r>
              <a:rPr lang="ru-RU" dirty="0"/>
              <a:t>Измените вашу подпись в электронных письмах — внесите информацию о том, что вы будете на выставке</a:t>
            </a:r>
          </a:p>
          <a:p>
            <a:pPr>
              <a:lnSpc>
                <a:spcPct val="100000"/>
              </a:lnSpc>
            </a:pPr>
            <a:r>
              <a:rPr lang="ru-RU" dirty="0"/>
              <a:t>Узнайте об активностях на выставке заранее</a:t>
            </a:r>
          </a:p>
        </p:txBody>
      </p:sp>
      <p:pic>
        <p:nvPicPr>
          <p:cNvPr id="4" name="Picture 2" descr="ÐÐ°ÑÑÐ¸Ð½ÐºÐ¸ Ð¿Ð¾ Ð·Ð°Ð¿ÑÐ¾ÑÑ ÑÐµÐºÐ»Ð°Ð¼Ð° png">
            <a:extLst>
              <a:ext uri="{FF2B5EF4-FFF2-40B4-BE49-F238E27FC236}">
                <a16:creationId xmlns:a16="http://schemas.microsoft.com/office/drawing/2014/main" id="{5D155CFD-2FDE-44F3-88A6-6370959B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14" y="2243977"/>
            <a:ext cx="43763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11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759" y="44624"/>
            <a:ext cx="7888070" cy="1325563"/>
          </a:xfrm>
        </p:spPr>
        <p:txBody>
          <a:bodyPr/>
          <a:lstStyle/>
          <a:p>
            <a:pPr eaLnBrk="1" hangingPunct="1"/>
            <a:r>
              <a:rPr lang="ru-RU" altLang="ru-RU" b="1" dirty="0">
                <a:ea typeface="+mn-ea"/>
              </a:rPr>
              <a:t>Работа со стрессом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898A17C-0DEE-4514-9459-2DBC0E1E6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28" y="1688580"/>
            <a:ext cx="5112045" cy="399601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Полюбите выставку!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Цель должна отражаться в результатах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Создайте в своем восприятии положительный образ гостя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Настройтесь на улыбку</a:t>
            </a:r>
          </a:p>
          <a:p>
            <a:pPr>
              <a:lnSpc>
                <a:spcPct val="150000"/>
              </a:lnSpc>
            </a:pPr>
            <a:r>
              <a:rPr lang="ru-RU" sz="2400" dirty="0"/>
              <a:t>Помните – второго шанса НЕ БУДЕТ!</a:t>
            </a:r>
          </a:p>
          <a:p>
            <a:pPr>
              <a:lnSpc>
                <a:spcPct val="150000"/>
              </a:lnSpc>
            </a:pPr>
            <a:endParaRPr lang="ru-RU" sz="2400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C5B2618-0038-4A39-9335-68BA064A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28" y="1300784"/>
            <a:ext cx="8432321" cy="38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9" rIns="91427" bIns="45719" anchor="ctr">
            <a:spAutoFit/>
          </a:bodyPr>
          <a:lstStyle>
            <a:lvl1pPr marL="860425" indent="-8604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2400" b="1" dirty="0">
                <a:solidFill>
                  <a:srgbClr val="F16623"/>
                </a:solidFill>
              </a:rPr>
              <a:t>Базовые принципы</a:t>
            </a:r>
          </a:p>
        </p:txBody>
      </p:sp>
      <p:pic>
        <p:nvPicPr>
          <p:cNvPr id="10242" name="Picture 2" descr="ÐÐ°ÑÑÐ¸Ð½ÐºÐ¸ Ð¿Ð¾ Ð·Ð°Ð¿ÑÐ¾ÑÑ ÑÑÑÐµÑÑ png">
            <a:extLst>
              <a:ext uri="{FF2B5EF4-FFF2-40B4-BE49-F238E27FC236}">
                <a16:creationId xmlns:a16="http://schemas.microsoft.com/office/drawing/2014/main" id="{786AAF4A-D8CF-469F-8B65-4750474D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525" y="2554982"/>
            <a:ext cx="24793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669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FA70C4FA-8B4D-4CE2-BF43-449CC5BDCE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Материалы для выставки</a:t>
            </a:r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0C1E5423-B2BB-45D7-8E9D-DB63E0266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129" y="908052"/>
            <a:ext cx="637452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60425" indent="-860425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Чек-лист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79C4956-23C5-4DC5-A083-65E03809BD90}"/>
              </a:ext>
            </a:extLst>
          </p:cNvPr>
          <p:cNvSpPr/>
          <p:nvPr/>
        </p:nvSpPr>
        <p:spPr>
          <a:xfrm>
            <a:off x="569707" y="891772"/>
            <a:ext cx="825482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Короткая презентация преимуществ и новинок в печатном виде и в виде ссылки на файл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Коммерческое предложение с вариациями (торговой сети/дистрибьютору)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Тезисы, цифры, факты о компании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Анкета для потенциального клиента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Подсказка-листовка, где купить ваш продукт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Визитки (разные, у каждой своя цель)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Сортировщик для визиток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«Громоотвод» для ротозеев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Фразы для отказа назойливым продавцам. «Я ничего не покупаю, только продаю»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Фразы-</a:t>
            </a:r>
            <a:r>
              <a:rPr lang="ru-RU" altLang="ru-RU" dirty="0" err="1">
                <a:solidFill>
                  <a:srgbClr val="0040B1"/>
                </a:solidFill>
                <a:cs typeface="Arial" charset="0"/>
              </a:rPr>
              <a:t>цеплялки</a:t>
            </a: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 (без «Чем я вам могу помочь?»)</a:t>
            </a:r>
          </a:p>
          <a:p>
            <a:pPr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Повод подойти и дать что-то полезное: </a:t>
            </a:r>
            <a:r>
              <a:rPr lang="ru-RU" altLang="ru-RU" dirty="0" err="1">
                <a:solidFill>
                  <a:srgbClr val="0040B1"/>
                </a:solidFill>
                <a:cs typeface="Arial" charset="0"/>
              </a:rPr>
              <a:t>раздатка</a:t>
            </a: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, сувениры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6EFA4CCC-362A-4DA4-A4F5-67371109E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3" y="6583361"/>
            <a:ext cx="167447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60425" indent="-860425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Чек-лист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E1F0E36-0F3E-4B83-801B-C51DCC3B1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Что еще надо не забыть?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C31CE00-F72E-4031-9960-A81CC37E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129" y="836615"/>
            <a:ext cx="637452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60425" indent="-860425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Чек-лист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FEEF581-9DE5-449F-B2A1-BB410265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3" y="6583361"/>
            <a:ext cx="167447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60425" indent="-860425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Чек-лист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773E69-A98D-49ED-8BC3-29517797BAFC}"/>
              </a:ext>
            </a:extLst>
          </p:cNvPr>
          <p:cNvSpPr/>
          <p:nvPr/>
        </p:nvSpPr>
        <p:spPr>
          <a:xfrm>
            <a:off x="585188" y="997566"/>
            <a:ext cx="821033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План прохода к вашему стенду. Дайте всем заинтересованным в виде ссылки, чтобы можно было пересылать с помощью мессенджеров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График ввоза – вывоза техники, стенда, материалов, продуктов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График монтажа и демонтажа стенда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График работы стендистов на стенде с учетом отдыха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График посещения стенда запланированными партнерами. </a:t>
            </a:r>
            <a:r>
              <a:rPr lang="ru-RU" altLang="ru-RU" dirty="0" err="1">
                <a:solidFill>
                  <a:srgbClr val="0040B1"/>
                </a:solidFill>
                <a:cs typeface="Arial" charset="0"/>
              </a:rPr>
              <a:t>Расшарьте</a:t>
            </a: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 его партнерам и сотрудникам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Информация о том, где проходит выставка. Дать коллегам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Набор зарядок для телефонов, запасной пилот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НАЛИЧНЫЕ!!!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dirty="0" err="1">
                <a:solidFill>
                  <a:srgbClr val="0040B1"/>
                </a:solidFill>
                <a:cs typeface="Arial" charset="0"/>
              </a:rPr>
              <a:t>Флешка</a:t>
            </a: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 со всеми необходимыми материалами (макеты, КП, договоры)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AE1F0E36-0F3E-4B83-801B-C51DCC3B1E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Что еще надо не забыть?</a:t>
            </a:r>
          </a:p>
        </p:txBody>
      </p:sp>
      <p:sp>
        <p:nvSpPr>
          <p:cNvPr id="16387" name="Text Box 3">
            <a:extLst>
              <a:ext uri="{FF2B5EF4-FFF2-40B4-BE49-F238E27FC236}">
                <a16:creationId xmlns:a16="http://schemas.microsoft.com/office/drawing/2014/main" id="{6C31CE00-F72E-4031-9960-A81CC37EF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129" y="836615"/>
            <a:ext cx="637452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60425" indent="-860425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Чек-лист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FEEF581-9DE5-449F-B2A1-BB4102651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3" y="6583361"/>
            <a:ext cx="1674477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60425" indent="-860425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Чек-лист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B773E69-A98D-49ED-8BC3-29517797BAFC}"/>
              </a:ext>
            </a:extLst>
          </p:cNvPr>
          <p:cNvSpPr/>
          <p:nvPr/>
        </p:nvSpPr>
        <p:spPr>
          <a:xfrm>
            <a:off x="585188" y="997566"/>
            <a:ext cx="8210338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 startAt="10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Аптечка: минимально необходимый набор лекарств от головной боли, несварения и недосыпа</a:t>
            </a:r>
          </a:p>
          <a:p>
            <a:pPr marL="361950" indent="-361950">
              <a:spcAft>
                <a:spcPts val="1800"/>
              </a:spcAft>
              <a:buFont typeface="+mj-lt"/>
              <a:buAutoNum type="arabicPeriod" startAt="10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Сухой паек для экспонентов: не всегда есть время на бизнес-ланч, а стандартную еду неудобно/негде хранить</a:t>
            </a:r>
          </a:p>
          <a:p>
            <a:pPr>
              <a:spcAft>
                <a:spcPts val="1800"/>
              </a:spcAft>
              <a:buFontTx/>
              <a:buAutoNum type="arabicPeriod" startAt="10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Крепкие пакеты для мусора</a:t>
            </a:r>
          </a:p>
          <a:p>
            <a:pPr>
              <a:spcAft>
                <a:spcPts val="1800"/>
              </a:spcAft>
              <a:buFontTx/>
              <a:buAutoNum type="arabicPeriod" startAt="10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Чайник электрический, пакетики с чаем и кофе</a:t>
            </a:r>
          </a:p>
          <a:p>
            <a:pPr>
              <a:spcAft>
                <a:spcPts val="1800"/>
              </a:spcAft>
              <a:buFontTx/>
              <a:buAutoNum type="arabicPeriod" startAt="10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Угощение для партнеров, одноразовая посуда</a:t>
            </a:r>
          </a:p>
          <a:p>
            <a:pPr>
              <a:spcAft>
                <a:spcPts val="1800"/>
              </a:spcAft>
              <a:buFontTx/>
              <a:buAutoNum type="arabicPeriod" startAt="10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Степлер и скобы, скрепки, файлы, папки, скотч, ножницы, ручки, пакеты, чтобы не таскать всё в руках</a:t>
            </a:r>
          </a:p>
          <a:p>
            <a:pPr>
              <a:spcAft>
                <a:spcPts val="1800"/>
              </a:spcAft>
              <a:buFontTx/>
              <a:buAutoNum type="arabicPeriod" startAt="10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Картонные коробки (можно в сложенном виде) для того, что будете брать с выставки (буклеты партнеров, угощения :)</a:t>
            </a:r>
          </a:p>
          <a:p>
            <a:pPr>
              <a:spcAft>
                <a:spcPts val="1800"/>
              </a:spcAft>
              <a:buFontTx/>
              <a:buAutoNum type="arabicPeriod" startAt="10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Скотч и стрейч пленка</a:t>
            </a:r>
          </a:p>
        </p:txBody>
      </p:sp>
    </p:spTree>
    <p:extLst>
      <p:ext uri="{BB962C8B-B14F-4D97-AF65-F5344CB8AC3E}">
        <p14:creationId xmlns:p14="http://schemas.microsoft.com/office/powerpoint/2010/main" val="416602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78BAC58-AE7E-47E6-8006-8CDEA8684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dirty="0"/>
              <a:t>Пять Полезных Привычек на Выставке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0E0214-8AA1-411B-976E-5BA9F1F6E2D6}"/>
              </a:ext>
            </a:extLst>
          </p:cNvPr>
          <p:cNvSpPr/>
          <p:nvPr/>
        </p:nvSpPr>
        <p:spPr>
          <a:xfrm>
            <a:off x="251564" y="1044445"/>
            <a:ext cx="540154" cy="792088"/>
          </a:xfrm>
          <a:prstGeom prst="rect">
            <a:avLst/>
          </a:prstGeom>
          <a:solidFill>
            <a:srgbClr val="004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562D91-AC38-439F-8272-8CBA54292BF3}"/>
              </a:ext>
            </a:extLst>
          </p:cNvPr>
          <p:cNvSpPr txBox="1"/>
          <p:nvPr/>
        </p:nvSpPr>
        <p:spPr>
          <a:xfrm>
            <a:off x="291850" y="932658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6B4947F-49AD-492F-9097-CB85B27C685E}"/>
              </a:ext>
            </a:extLst>
          </p:cNvPr>
          <p:cNvSpPr/>
          <p:nvPr/>
        </p:nvSpPr>
        <p:spPr>
          <a:xfrm>
            <a:off x="251564" y="2028135"/>
            <a:ext cx="540154" cy="792088"/>
          </a:xfrm>
          <a:prstGeom prst="rect">
            <a:avLst/>
          </a:prstGeom>
          <a:solidFill>
            <a:srgbClr val="004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169225-D124-4615-B3E7-B6DA64D35A31}"/>
              </a:ext>
            </a:extLst>
          </p:cNvPr>
          <p:cNvSpPr txBox="1"/>
          <p:nvPr/>
        </p:nvSpPr>
        <p:spPr>
          <a:xfrm>
            <a:off x="291850" y="1916348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AEAD819-C920-408A-BAA6-4711B372D1BA}"/>
              </a:ext>
            </a:extLst>
          </p:cNvPr>
          <p:cNvSpPr/>
          <p:nvPr/>
        </p:nvSpPr>
        <p:spPr>
          <a:xfrm>
            <a:off x="251564" y="3011826"/>
            <a:ext cx="540154" cy="792088"/>
          </a:xfrm>
          <a:prstGeom prst="rect">
            <a:avLst/>
          </a:prstGeom>
          <a:solidFill>
            <a:srgbClr val="004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1C48BD-13FD-4886-A10D-0592694E3056}"/>
              </a:ext>
            </a:extLst>
          </p:cNvPr>
          <p:cNvSpPr txBox="1"/>
          <p:nvPr/>
        </p:nvSpPr>
        <p:spPr>
          <a:xfrm>
            <a:off x="291850" y="2900039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D6A7D-AD1A-49B4-AED6-DF232EE185B6}"/>
              </a:ext>
            </a:extLst>
          </p:cNvPr>
          <p:cNvSpPr/>
          <p:nvPr/>
        </p:nvSpPr>
        <p:spPr>
          <a:xfrm>
            <a:off x="251564" y="3995518"/>
            <a:ext cx="540154" cy="792088"/>
          </a:xfrm>
          <a:prstGeom prst="rect">
            <a:avLst/>
          </a:prstGeom>
          <a:solidFill>
            <a:srgbClr val="004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3BF9D3-C6FA-40C9-84B7-3E310460F7A3}"/>
              </a:ext>
            </a:extLst>
          </p:cNvPr>
          <p:cNvSpPr txBox="1"/>
          <p:nvPr/>
        </p:nvSpPr>
        <p:spPr>
          <a:xfrm>
            <a:off x="291850" y="3883731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6827374-A2CE-4626-BD50-E1B14E4008A3}"/>
              </a:ext>
            </a:extLst>
          </p:cNvPr>
          <p:cNvSpPr/>
          <p:nvPr/>
        </p:nvSpPr>
        <p:spPr>
          <a:xfrm>
            <a:off x="251564" y="4979211"/>
            <a:ext cx="540154" cy="792088"/>
          </a:xfrm>
          <a:prstGeom prst="rect">
            <a:avLst/>
          </a:prstGeom>
          <a:solidFill>
            <a:srgbClr val="004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769F67-7AE1-47E1-BCBB-168D2D9BDFB6}"/>
              </a:ext>
            </a:extLst>
          </p:cNvPr>
          <p:cNvSpPr txBox="1"/>
          <p:nvPr/>
        </p:nvSpPr>
        <p:spPr>
          <a:xfrm>
            <a:off x="291850" y="486742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790F4B1-9288-4939-B3AB-F3197FF3468E}"/>
              </a:ext>
            </a:extLst>
          </p:cNvPr>
          <p:cNvSpPr/>
          <p:nvPr/>
        </p:nvSpPr>
        <p:spPr>
          <a:xfrm>
            <a:off x="1007779" y="1248378"/>
            <a:ext cx="546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Удобная обувь! Впереди – 12 часов каждый день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8407C08-014C-43AB-8261-0EE5B1C4B224}"/>
              </a:ext>
            </a:extLst>
          </p:cNvPr>
          <p:cNvSpPr/>
          <p:nvPr/>
        </p:nvSpPr>
        <p:spPr>
          <a:xfrm>
            <a:off x="1007779" y="1988840"/>
            <a:ext cx="65898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Старайтесь сделать максимум встреч  с партнерами в первый день, так как в это время все еще не очень уставшие, и расписание у всех не забитое.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81F4F0-9E03-4C9B-8DB1-ADE17AD80B1C}"/>
              </a:ext>
            </a:extLst>
          </p:cNvPr>
          <p:cNvSpPr/>
          <p:nvPr/>
        </p:nvSpPr>
        <p:spPr>
          <a:xfrm>
            <a:off x="1013808" y="2960400"/>
            <a:ext cx="68539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Не откладывайте обход вашего павильона на вторую половину дня — осмотритесь, чтобы при необходимости быстро сориентироваться, если вас не могут найти и наметить те встречи, которые хотите провести.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556885D-60AF-42F5-B638-82D5FB9FD7A0}"/>
              </a:ext>
            </a:extLst>
          </p:cNvPr>
          <p:cNvSpPr/>
          <p:nvPr/>
        </p:nvSpPr>
        <p:spPr>
          <a:xfrm>
            <a:off x="1007779" y="4222829"/>
            <a:ext cx="6427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Найдите места, где будут проходить деловые мероприятия и награждения, отметьте на карте.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0FD9331-BBC1-4DDD-AABE-C441EB4532F3}"/>
              </a:ext>
            </a:extLst>
          </p:cNvPr>
          <p:cNvSpPr/>
          <p:nvPr/>
        </p:nvSpPr>
        <p:spPr>
          <a:xfrm>
            <a:off x="1013807" y="5052089"/>
            <a:ext cx="6583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ru-RU" altLang="ru-RU" dirty="0">
                <a:solidFill>
                  <a:srgbClr val="0040B1"/>
                </a:solidFill>
              </a:rPr>
              <a:t>При выходе со стенда каждый раз берите с собой немного рекламных материалов — работа на выставке идет не только в рамках стенда.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A33012-5CC9-430B-937D-8CC573E6F78B}"/>
              </a:ext>
            </a:extLst>
          </p:cNvPr>
          <p:cNvSpPr/>
          <p:nvPr/>
        </p:nvSpPr>
        <p:spPr>
          <a:xfrm>
            <a:off x="0" y="4049777"/>
            <a:ext cx="9145588" cy="2808223"/>
          </a:xfrm>
          <a:prstGeom prst="rect">
            <a:avLst/>
          </a:prstGeom>
          <a:solidFill>
            <a:srgbClr val="0040B1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41463AE-A005-4523-BC92-0ABFEED99D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Основные ошибки при подготовке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775886-0734-4A8C-B5AA-177526C838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717" y="1124744"/>
            <a:ext cx="4461173" cy="494308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F5B2016-430E-4606-B574-DF0D11FDE613}"/>
              </a:ext>
            </a:extLst>
          </p:cNvPr>
          <p:cNvSpPr/>
          <p:nvPr/>
        </p:nvSpPr>
        <p:spPr>
          <a:xfrm>
            <a:off x="585188" y="1151395"/>
            <a:ext cx="344745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ru-RU" altLang="ru-RU" sz="1800" dirty="0">
                <a:solidFill>
                  <a:srgbClr val="0040B1"/>
                </a:solidFill>
              </a:rPr>
              <a:t> Выставка — это только работа у стенда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ru-RU" altLang="ru-RU" sz="1800" dirty="0">
                <a:solidFill>
                  <a:srgbClr val="0040B1"/>
                </a:solidFill>
              </a:rPr>
              <a:t> Участие в выставке только ради участия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ru-RU" altLang="ru-RU" sz="1800" dirty="0">
                <a:solidFill>
                  <a:srgbClr val="0040B1"/>
                </a:solidFill>
              </a:rPr>
              <a:t> Основное внимание должно быть приковано к стенду</a:t>
            </a:r>
          </a:p>
          <a:p>
            <a:pPr>
              <a:spcBef>
                <a:spcPts val="0"/>
              </a:spcBef>
              <a:spcAft>
                <a:spcPts val="1800"/>
              </a:spcAft>
              <a:buFontTx/>
              <a:buChar char="•"/>
            </a:pPr>
            <a:r>
              <a:rPr lang="ru-RU" altLang="ru-RU" sz="1800" dirty="0">
                <a:solidFill>
                  <a:srgbClr val="0040B1"/>
                </a:solidFill>
              </a:rPr>
              <a:t> Выставка закончилась, и на этом все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>
            <a:extLst>
              <a:ext uri="{FF2B5EF4-FFF2-40B4-BE49-F238E27FC236}">
                <a16:creationId xmlns:a16="http://schemas.microsoft.com/office/drawing/2014/main" id="{1B2E4242-D113-4AEC-B2BB-B19175A8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13B3C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ОРГАНИЗАЦИЯ СТЕНДА</a:t>
            </a:r>
            <a:endParaRPr lang="en-US" alt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126695908"/>
      </p:ext>
    </p:extLst>
  </p:cSld>
  <p:clrMapOvr>
    <a:masterClrMapping/>
  </p:clrMapOvr>
  <p:transition advTm="15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28" y="88078"/>
            <a:ext cx="8336524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Выбор места для выставочного стенда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D:\Old_hdd\0-SCENES+maps\000000-ria-novosti\00000000-ВИКА\ВЫСТАВКИ\Новая папка (2)\slide0016_image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8" y="1442492"/>
            <a:ext cx="5229473" cy="3744416"/>
          </a:xfrm>
          <a:prstGeom prst="rect">
            <a:avLst/>
          </a:prstGeom>
          <a:solidFill>
            <a:srgbClr val="C00000"/>
          </a:solidFill>
          <a:effectLst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97E06C-B513-4A62-8D85-C268FC031964}"/>
              </a:ext>
            </a:extLst>
          </p:cNvPr>
          <p:cNvSpPr/>
          <p:nvPr/>
        </p:nvSpPr>
        <p:spPr>
          <a:xfrm>
            <a:off x="5697880" y="1442492"/>
            <a:ext cx="283535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latin typeface="Arial" pitchFamily="34" charset="0"/>
                <a:cs typeface="Arial" pitchFamily="34" charset="0"/>
              </a:rPr>
              <a:t>Когда надо начинать бронировать площадь для участия в выставке?</a:t>
            </a:r>
          </a:p>
        </p:txBody>
      </p:sp>
    </p:spTree>
    <p:extLst>
      <p:ext uri="{BB962C8B-B14F-4D97-AF65-F5344CB8AC3E}">
        <p14:creationId xmlns:p14="http://schemas.microsoft.com/office/powerpoint/2010/main" val="2279015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E5978C-B097-4861-AD7E-3B808C3E9DD7}"/>
              </a:ext>
            </a:extLst>
          </p:cNvPr>
          <p:cNvSpPr/>
          <p:nvPr/>
        </p:nvSpPr>
        <p:spPr>
          <a:xfrm>
            <a:off x="0" y="4049777"/>
            <a:ext cx="9145588" cy="2808223"/>
          </a:xfrm>
          <a:prstGeom prst="rect">
            <a:avLst/>
          </a:prstGeom>
          <a:solidFill>
            <a:srgbClr val="0040B1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6BB069D0-423A-46E3-9DE2-71F1967DFD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Выставка или Бизнес-Миссия!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A64FA4-6CDD-4D4B-B01C-47A15EEF46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91" y="1175129"/>
            <a:ext cx="4092409" cy="47957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00DF1E-D7A9-4CED-BBB3-93FD8E672C9E}"/>
              </a:ext>
            </a:extLst>
          </p:cNvPr>
          <p:cNvSpPr txBox="1"/>
          <p:nvPr/>
        </p:nvSpPr>
        <p:spPr>
          <a:xfrm>
            <a:off x="600327" y="1484785"/>
            <a:ext cx="29043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>
                <a:solidFill>
                  <a:srgbClr val="0040B1"/>
                </a:solidFill>
              </a:rPr>
              <a:t>ВАМ ТУДА</a:t>
            </a:r>
          </a:p>
          <a:p>
            <a:r>
              <a:rPr lang="ru-RU" sz="4000" b="1" dirty="0">
                <a:solidFill>
                  <a:srgbClr val="0040B1"/>
                </a:solidFill>
              </a:rPr>
              <a:t>ЗАЧЕМ???</a:t>
            </a:r>
          </a:p>
        </p:txBody>
      </p: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621C225A-4C7B-4C53-96E3-674A567AF0E6}"/>
              </a:ext>
            </a:extLst>
          </p:cNvPr>
          <p:cNvCxnSpPr>
            <a:cxnSpLocks/>
            <a:stCxn id="4" idx="2"/>
            <a:endCxn id="3" idx="1"/>
          </p:cNvCxnSpPr>
          <p:nvPr/>
        </p:nvCxnSpPr>
        <p:spPr>
          <a:xfrm rot="16200000" flipH="1">
            <a:off x="2804058" y="2056685"/>
            <a:ext cx="764794" cy="2267871"/>
          </a:xfrm>
          <a:prstGeom prst="bentConnector2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26" y="627"/>
            <a:ext cx="8965282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Размер и конфигурация площади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под выставочную экспозицию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" t="597" r="483" b="-597"/>
          <a:stretch/>
        </p:blipFill>
        <p:spPr>
          <a:xfrm>
            <a:off x="93026" y="1197902"/>
            <a:ext cx="6156459" cy="547145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A65C43E-B31C-49A6-B42E-04AFCD6423C1}"/>
              </a:ext>
            </a:extLst>
          </p:cNvPr>
          <p:cNvSpPr/>
          <p:nvPr/>
        </p:nvSpPr>
        <p:spPr>
          <a:xfrm>
            <a:off x="6782978" y="1442492"/>
            <a:ext cx="19424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Линейный стенд </a:t>
            </a:r>
            <a:r>
              <a:rPr lang="ru-RU" sz="2400" i="1" dirty="0">
                <a:latin typeface="Arial" pitchFamily="34" charset="0"/>
                <a:cs typeface="Arial" pitchFamily="34" charset="0"/>
              </a:rPr>
              <a:t>– открыта одна сторона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Стенд располагается между двумя соседними</a:t>
            </a:r>
          </a:p>
        </p:txBody>
      </p:sp>
    </p:spTree>
    <p:extLst>
      <p:ext uri="{BB962C8B-B14F-4D97-AF65-F5344CB8AC3E}">
        <p14:creationId xmlns:p14="http://schemas.microsoft.com/office/powerpoint/2010/main" val="910617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298" y="0"/>
            <a:ext cx="8928992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cs typeface="Arial" pitchFamily="34" charset="0"/>
              </a:rPr>
              <a:t>Размер и конфигурация площади</a:t>
            </a:r>
            <a:br>
              <a:rPr lang="en-US" sz="3200" b="1" dirty="0">
                <a:cs typeface="Arial" pitchFamily="34" charset="0"/>
              </a:rPr>
            </a:br>
            <a:r>
              <a:rPr lang="ru-RU" sz="3200" b="1" dirty="0">
                <a:cs typeface="Arial" pitchFamily="34" charset="0"/>
              </a:rPr>
              <a:t>под </a:t>
            </a:r>
            <a:r>
              <a:rPr lang="ru-RU" sz="3200" b="1" dirty="0"/>
              <a:t>выставочную экспозицию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0" r="9473" b="15115"/>
          <a:stretch/>
        </p:blipFill>
        <p:spPr>
          <a:xfrm>
            <a:off x="346728" y="1110539"/>
            <a:ext cx="5655064" cy="548681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55BCA5-295F-4BC6-8A87-0EA46ADBAB17}"/>
              </a:ext>
            </a:extLst>
          </p:cNvPr>
          <p:cNvSpPr/>
          <p:nvPr/>
        </p:nvSpPr>
        <p:spPr>
          <a:xfrm>
            <a:off x="6228979" y="1442493"/>
            <a:ext cx="27165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ial" pitchFamily="34" charset="0"/>
                <a:cs typeface="Arial" pitchFamily="34" charset="0"/>
              </a:rPr>
              <a:t>При умелом подходе все недостатки данной конфигурации могут стать преимуществами. 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На фото компания объединила линейные площадки и построила большой стенд. 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В него вошел </a:t>
            </a:r>
            <a:r>
              <a:rPr lang="ru-RU" i="1" dirty="0" err="1">
                <a:latin typeface="Arial" pitchFamily="34" charset="0"/>
                <a:cs typeface="Arial" pitchFamily="34" charset="0"/>
              </a:rPr>
              <a:t>двухэтажник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, витрины, несколько ресепшенов. Стенд привлекает множество посетителей.</a:t>
            </a:r>
          </a:p>
        </p:txBody>
      </p:sp>
    </p:spTree>
    <p:extLst>
      <p:ext uri="{BB962C8B-B14F-4D97-AF65-F5344CB8AC3E}">
        <p14:creationId xmlns:p14="http://schemas.microsoft.com/office/powerpoint/2010/main" val="772249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387" b="9038"/>
          <a:stretch/>
        </p:blipFill>
        <p:spPr>
          <a:xfrm>
            <a:off x="206190" y="1052736"/>
            <a:ext cx="6009159" cy="54864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7384"/>
            <a:ext cx="903729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cs typeface="Arial" pitchFamily="34" charset="0"/>
              </a:rPr>
              <a:t>Размер и конфигурация площади</a:t>
            </a:r>
            <a:br>
              <a:rPr lang="en-US" sz="3200" b="1" dirty="0">
                <a:cs typeface="Arial" pitchFamily="34" charset="0"/>
              </a:rPr>
            </a:br>
            <a:r>
              <a:rPr lang="ru-RU" sz="3200" b="1" dirty="0">
                <a:cs typeface="Arial" pitchFamily="34" charset="0"/>
              </a:rPr>
              <a:t>под </a:t>
            </a:r>
            <a:r>
              <a:rPr lang="ru-RU" sz="3200" b="1" dirty="0"/>
              <a:t>выставочную экспозицию</a:t>
            </a:r>
            <a:endParaRPr lang="ru-RU" sz="32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FF0AE4-C1B1-489A-8AB5-968FC126E0DE}"/>
              </a:ext>
            </a:extLst>
          </p:cNvPr>
          <p:cNvSpPr/>
          <p:nvPr/>
        </p:nvSpPr>
        <p:spPr>
          <a:xfrm>
            <a:off x="6516232" y="1442493"/>
            <a:ext cx="20577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Сквозной стенд</a:t>
            </a:r>
            <a:r>
              <a:rPr lang="en-US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(через него проходят) </a:t>
            </a:r>
            <a:endParaRPr lang="en-US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endParaRPr lang="ru-RU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Выходит сразу на два параллельных прохода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Трафик посетителей значительно больше</a:t>
            </a:r>
          </a:p>
        </p:txBody>
      </p:sp>
    </p:spTree>
    <p:extLst>
      <p:ext uri="{BB962C8B-B14F-4D97-AF65-F5344CB8AC3E}">
        <p14:creationId xmlns:p14="http://schemas.microsoft.com/office/powerpoint/2010/main" val="4036544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38" y="-99392"/>
            <a:ext cx="788807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cs typeface="Arial" pitchFamily="34" charset="0"/>
              </a:rPr>
              <a:t>Размер и конфигурация площади</a:t>
            </a:r>
            <a:br>
              <a:rPr lang="en-US" sz="3200" b="1" dirty="0">
                <a:cs typeface="Arial" pitchFamily="34" charset="0"/>
              </a:rPr>
            </a:br>
            <a:r>
              <a:rPr lang="ru-RU" sz="3200" b="1" dirty="0">
                <a:cs typeface="Arial" pitchFamily="34" charset="0"/>
              </a:rPr>
              <a:t>под </a:t>
            </a:r>
            <a:r>
              <a:rPr lang="ru-RU" sz="3200" b="1" dirty="0"/>
              <a:t>выставочную экспозицию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0" y="1052736"/>
            <a:ext cx="5532259" cy="553129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58DDF78-5146-4C4B-BCC2-8D254B1FF17D}"/>
              </a:ext>
            </a:extLst>
          </p:cNvPr>
          <p:cNvSpPr/>
          <p:nvPr/>
        </p:nvSpPr>
        <p:spPr>
          <a:xfrm>
            <a:off x="6012954" y="1442492"/>
            <a:ext cx="2808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Угловой стенд</a:t>
            </a:r>
          </a:p>
          <a:p>
            <a:endParaRPr lang="ru-RU" sz="2000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Самая распространенная конфигурация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Открыты две стороны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Две другие граничат с примыкающим стендом </a:t>
            </a:r>
          </a:p>
        </p:txBody>
      </p:sp>
    </p:spTree>
    <p:extLst>
      <p:ext uri="{BB962C8B-B14F-4D97-AF65-F5344CB8AC3E}">
        <p14:creationId xmlns:p14="http://schemas.microsoft.com/office/powerpoint/2010/main" val="342504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30" y="-99392"/>
            <a:ext cx="8640960" cy="1325563"/>
          </a:xfrm>
        </p:spPr>
        <p:txBody>
          <a:bodyPr>
            <a:noAutofit/>
          </a:bodyPr>
          <a:lstStyle/>
          <a:p>
            <a:r>
              <a:rPr lang="ru-RU" sz="3200" b="1" dirty="0"/>
              <a:t>Размер  и конфигурация площади</a:t>
            </a:r>
            <a:br>
              <a:rPr lang="en-US" sz="3200" b="1" dirty="0"/>
            </a:br>
            <a:r>
              <a:rPr lang="ru-RU" sz="3200" b="1" dirty="0"/>
              <a:t>под выставочную экспозицию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25" y="1032269"/>
            <a:ext cx="5566047" cy="55650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EC0FA02-E8EA-480E-B463-A02478BC30AB}"/>
              </a:ext>
            </a:extLst>
          </p:cNvPr>
          <p:cNvSpPr/>
          <p:nvPr/>
        </p:nvSpPr>
        <p:spPr>
          <a:xfrm>
            <a:off x="5940946" y="1442493"/>
            <a:ext cx="30243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Стенд - Полуостров</a:t>
            </a:r>
          </a:p>
          <a:p>
            <a:endParaRPr lang="ru-RU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Открыты три стороны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Идеальная форма для создания любых дизайнерских проектов, концепций, возможны разнообразные планировки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Площади с такой конфигурацией считаются флагманскими, располагаются в самом начале павильона. </a:t>
            </a:r>
          </a:p>
        </p:txBody>
      </p:sp>
    </p:spTree>
    <p:extLst>
      <p:ext uri="{BB962C8B-B14F-4D97-AF65-F5344CB8AC3E}">
        <p14:creationId xmlns:p14="http://schemas.microsoft.com/office/powerpoint/2010/main" val="2326836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140" y="-171400"/>
            <a:ext cx="788807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cs typeface="Arial" pitchFamily="34" charset="0"/>
              </a:rPr>
              <a:t>Размер и конфигурация площади</a:t>
            </a:r>
            <a:br>
              <a:rPr lang="en-US" sz="3200" b="1" dirty="0">
                <a:cs typeface="Arial" pitchFamily="34" charset="0"/>
              </a:rPr>
            </a:br>
            <a:r>
              <a:rPr lang="ru-RU" sz="3200" b="1" dirty="0">
                <a:cs typeface="Arial" pitchFamily="34" charset="0"/>
              </a:rPr>
              <a:t>под </a:t>
            </a:r>
            <a:r>
              <a:rPr lang="ru-RU" sz="3200" b="1" dirty="0"/>
              <a:t>выставочную экспозицию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" y="908720"/>
            <a:ext cx="5696489" cy="569550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811A69-45FD-4CA7-A07D-26E6B95BB48D}"/>
              </a:ext>
            </a:extLst>
          </p:cNvPr>
          <p:cNvSpPr/>
          <p:nvPr/>
        </p:nvSpPr>
        <p:spPr>
          <a:xfrm>
            <a:off x="6030372" y="1442493"/>
            <a:ext cx="27908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Стенд</a:t>
            </a:r>
            <a:r>
              <a:rPr lang="en-US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Остров</a:t>
            </a:r>
          </a:p>
          <a:p>
            <a:endParaRPr lang="ru-RU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Открытый со всех сторон, максимальный обзор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Такая конфигурация подходит для создания так называемых «арт-объектов»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endParaRPr lang="ru-RU" i="1" dirty="0">
              <a:latin typeface="Arial" pitchFamily="34" charset="0"/>
              <a:cs typeface="Arial" pitchFamily="34" charset="0"/>
            </a:endParaRPr>
          </a:p>
          <a:p>
            <a:r>
              <a:rPr lang="ru-RU" i="1" dirty="0">
                <a:latin typeface="Arial" pitchFamily="34" charset="0"/>
                <a:cs typeface="Arial" pitchFamily="34" charset="0"/>
              </a:rPr>
              <a:t>Для создания креативных  выставочных проектов нет никаких ограничений!</a:t>
            </a:r>
          </a:p>
        </p:txBody>
      </p:sp>
    </p:spTree>
    <p:extLst>
      <p:ext uri="{BB962C8B-B14F-4D97-AF65-F5344CB8AC3E}">
        <p14:creationId xmlns:p14="http://schemas.microsoft.com/office/powerpoint/2010/main" val="3653296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58" y="980728"/>
            <a:ext cx="5581614" cy="558064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8779" y="-27384"/>
            <a:ext cx="8394425" cy="633412"/>
          </a:xfrm>
          <a:prstGeom prst="rect">
            <a:avLst/>
          </a:prstGeom>
        </p:spPr>
        <p:txBody>
          <a:bodyPr lIns="91427" tIns="45719" rIns="91427" bIns="45719"/>
          <a:lstStyle>
            <a:lvl1pPr algn="l" defTabSz="685698">
              <a:lnSpc>
                <a:spcPct val="90000"/>
              </a:lnSpc>
              <a:spcBef>
                <a:spcPts val="0"/>
              </a:spcBef>
              <a:buNone/>
              <a:defRPr sz="3300">
                <a:solidFill>
                  <a:schemeClr val="tx1"/>
                </a:solidFill>
                <a:latin typeface="+mj-lt"/>
                <a:ea typeface="+mj-ea"/>
              </a:defRPr>
            </a:lvl1pPr>
          </a:lstStyle>
          <a:p>
            <a:r>
              <a:rPr lang="ru-RU" sz="3200" b="1" dirty="0">
                <a:solidFill>
                  <a:srgbClr val="5C6670"/>
                </a:solidFill>
                <a:latin typeface="Arial" pitchFamily="34" charset="0"/>
                <a:cs typeface="Arial" pitchFamily="34" charset="0"/>
              </a:rPr>
              <a:t>Размер и конфигурация площади</a:t>
            </a:r>
            <a:endParaRPr lang="en-US" sz="3200" b="1" dirty="0">
              <a:solidFill>
                <a:srgbClr val="5C667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>
                <a:solidFill>
                  <a:srgbClr val="5C6670"/>
                </a:solidFill>
                <a:latin typeface="Arial" pitchFamily="34" charset="0"/>
                <a:cs typeface="Arial" pitchFamily="34" charset="0"/>
              </a:rPr>
              <a:t>под</a:t>
            </a:r>
            <a:r>
              <a:rPr lang="en-US" sz="3200" b="1" dirty="0">
                <a:solidFill>
                  <a:srgbClr val="5C667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5C6670"/>
                </a:solidFill>
                <a:latin typeface="Arial" pitchFamily="34" charset="0"/>
                <a:cs typeface="Arial" pitchFamily="34" charset="0"/>
              </a:rPr>
              <a:t>выставочную экспозицию</a:t>
            </a:r>
            <a:endParaRPr lang="ru-RU" sz="3200" dirty="0">
              <a:solidFill>
                <a:srgbClr val="5C667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BA85F71-020C-4320-A2E8-0DE159DB1F12}"/>
              </a:ext>
            </a:extLst>
          </p:cNvPr>
          <p:cNvSpPr/>
          <p:nvPr/>
        </p:nvSpPr>
        <p:spPr>
          <a:xfrm>
            <a:off x="6012954" y="1076538"/>
            <a:ext cx="28803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Стенд –</a:t>
            </a:r>
            <a:r>
              <a:rPr lang="en-US" sz="2000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Визави</a:t>
            </a:r>
          </a:p>
          <a:p>
            <a:endParaRPr lang="ru-RU" sz="2000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Две площадки  через проход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Компания построилась на нескольких площадках рядом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Компания не смогла купить вовремя одну большую площадку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Задача была успешно решена</a:t>
            </a:r>
          </a:p>
        </p:txBody>
      </p:sp>
    </p:spTree>
    <p:extLst>
      <p:ext uri="{BB962C8B-B14F-4D97-AF65-F5344CB8AC3E}">
        <p14:creationId xmlns:p14="http://schemas.microsoft.com/office/powerpoint/2010/main" val="12076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" y="1052736"/>
            <a:ext cx="5525460" cy="5524500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0306" y="-99392"/>
            <a:ext cx="788807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cs typeface="Arial" pitchFamily="34" charset="0"/>
              </a:rPr>
              <a:t>Размер и конфигурация площади</a:t>
            </a:r>
            <a:br>
              <a:rPr lang="en-US" sz="3200" b="1" dirty="0">
                <a:cs typeface="Arial" pitchFamily="34" charset="0"/>
              </a:rPr>
            </a:br>
            <a:r>
              <a:rPr lang="ru-RU" sz="3200" b="1" dirty="0">
                <a:cs typeface="Arial" pitchFamily="34" charset="0"/>
              </a:rPr>
              <a:t>под </a:t>
            </a:r>
            <a:r>
              <a:rPr lang="ru-RU" sz="3200" b="1" dirty="0"/>
              <a:t>выставочную экспозицию</a:t>
            </a:r>
            <a:endParaRPr lang="ru-RU" sz="32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FDC827C-E6FA-407F-9ED4-E812725E36EB}"/>
              </a:ext>
            </a:extLst>
          </p:cNvPr>
          <p:cNvSpPr/>
          <p:nvPr/>
        </p:nvSpPr>
        <p:spPr>
          <a:xfrm>
            <a:off x="5724922" y="1260043"/>
            <a:ext cx="33291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Коллективные выставочные стенды</a:t>
            </a:r>
          </a:p>
          <a:p>
            <a:endParaRPr lang="ru-RU" sz="2000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Отдельные площадки, стенды или помещения на мероприятиях международного уровня, объединяющие несколько компаний или лиц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Чаще всего выставочная экспозиция создается по территориальному или отраслевому признаку</a:t>
            </a:r>
          </a:p>
        </p:txBody>
      </p:sp>
    </p:spTree>
    <p:extLst>
      <p:ext uri="{BB962C8B-B14F-4D97-AF65-F5344CB8AC3E}">
        <p14:creationId xmlns:p14="http://schemas.microsoft.com/office/powerpoint/2010/main" val="3165959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80" y="21892"/>
            <a:ext cx="788807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Стратегические точки, пользующиеся</a:t>
            </a:r>
            <a:br>
              <a:rPr lang="en-US" sz="3200" b="1" dirty="0">
                <a:latin typeface="Arial" pitchFamily="34" charset="0"/>
                <a:cs typeface="Arial" pitchFamily="34" charset="0"/>
              </a:rPr>
            </a:br>
            <a:r>
              <a:rPr lang="ru-RU" sz="3200" b="1" dirty="0">
                <a:latin typeface="Arial" pitchFamily="34" charset="0"/>
                <a:cs typeface="Arial" pitchFamily="34" charset="0"/>
              </a:rPr>
              <a:t>массовой популярностью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2" y="1181843"/>
            <a:ext cx="5416450" cy="541550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69752F-BFF2-47CB-A78D-90E1FAADD711}"/>
              </a:ext>
            </a:extLst>
          </p:cNvPr>
          <p:cNvSpPr/>
          <p:nvPr/>
        </p:nvSpPr>
        <p:spPr>
          <a:xfrm>
            <a:off x="6382859" y="1442492"/>
            <a:ext cx="21911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Туалеты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Кафе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Конференц-залы</a:t>
            </a:r>
            <a:endParaRPr lang="en-US" sz="2400" i="1" dirty="0">
              <a:latin typeface="Arial" pitchFamily="34" charset="0"/>
              <a:cs typeface="Arial" pitchFamily="34" charset="0"/>
            </a:endParaRPr>
          </a:p>
          <a:p>
            <a:endParaRPr lang="ru-RU" sz="2400" i="1" dirty="0">
              <a:latin typeface="Arial" pitchFamily="34" charset="0"/>
              <a:cs typeface="Arial" pitchFamily="34" charset="0"/>
            </a:endParaRPr>
          </a:p>
          <a:p>
            <a:r>
              <a:rPr lang="ru-RU" sz="2400" i="1" dirty="0">
                <a:latin typeface="Arial" pitchFamily="34" charset="0"/>
                <a:cs typeface="Arial" pitchFamily="34" charset="0"/>
              </a:rPr>
              <a:t>Места проведения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570085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314" y="21892"/>
            <a:ext cx="7888070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Arial" pitchFamily="34" charset="0"/>
                <a:cs typeface="Arial" pitchFamily="34" charset="0"/>
              </a:rPr>
              <a:t>Конкуренция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0" y="1257597"/>
            <a:ext cx="5340682" cy="533975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E3A7429-BB7F-4B96-8CB5-2696F2347A2F}"/>
              </a:ext>
            </a:extLst>
          </p:cNvPr>
          <p:cNvSpPr/>
          <p:nvPr/>
        </p:nvSpPr>
        <p:spPr>
          <a:xfrm>
            <a:off x="5868938" y="1124744"/>
            <a:ext cx="30963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Два разных подхода</a:t>
            </a:r>
          </a:p>
          <a:p>
            <a:endParaRPr lang="ru-RU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Arial" pitchFamily="34" charset="0"/>
                <a:cs typeface="Arial" pitchFamily="34" charset="0"/>
              </a:rPr>
              <a:t>Все основные игроки рынка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объединены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в определенном месте на выставочной площадке (если вы бронируете стенд попозже, вы увидите план с рассадкой). </a:t>
            </a:r>
            <a:endParaRPr lang="en-US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i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Arial" pitchFamily="34" charset="0"/>
                <a:cs typeface="Arial" pitchFamily="34" charset="0"/>
              </a:rPr>
              <a:t>Размещение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максимально</a:t>
            </a:r>
            <a:r>
              <a:rPr lang="ru-RU" i="1" dirty="0">
                <a:latin typeface="Arial" pitchFamily="34" charset="0"/>
                <a:cs typeface="Arial" pitchFamily="34" charset="0"/>
              </a:rPr>
              <a:t> далеко от крупного конкурента, чтобы не подчеркивать разницу в размере</a:t>
            </a:r>
          </a:p>
        </p:txBody>
      </p:sp>
    </p:spTree>
    <p:extLst>
      <p:ext uri="{BB962C8B-B14F-4D97-AF65-F5344CB8AC3E}">
        <p14:creationId xmlns:p14="http://schemas.microsoft.com/office/powerpoint/2010/main" val="245753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71FA25A-6986-4833-BD37-67487AD10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Стратегические Цели Участия в Выставке или Бизнес-миссии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E145EA-6A76-4CD0-9B32-A63B4A2A0CD4}"/>
              </a:ext>
            </a:extLst>
          </p:cNvPr>
          <p:cNvSpPr/>
          <p:nvPr/>
        </p:nvSpPr>
        <p:spPr>
          <a:xfrm>
            <a:off x="585188" y="1136065"/>
            <a:ext cx="679640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Увеличение объем продаж</a:t>
            </a:r>
          </a:p>
          <a:p>
            <a:pPr>
              <a:spcAft>
                <a:spcPts val="24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Привлечение новых покупателей</a:t>
            </a:r>
          </a:p>
          <a:p>
            <a:pPr>
              <a:spcAft>
                <a:spcPts val="24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Исследование рынка</a:t>
            </a:r>
          </a:p>
          <a:p>
            <a:pPr>
              <a:spcAft>
                <a:spcPts val="24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Оценка деятельности конкурентов и изучение их целевой аудитории</a:t>
            </a:r>
          </a:p>
          <a:p>
            <a:pPr>
              <a:spcAft>
                <a:spcPts val="24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Поиск новых связей</a:t>
            </a:r>
          </a:p>
          <a:p>
            <a:pPr>
              <a:spcAft>
                <a:spcPts val="24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Ведение предварительных переговоров с потенциальными клиентами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30" y="0"/>
            <a:ext cx="788807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" pitchFamily="34" charset="0"/>
                <a:cs typeface="Arial" pitchFamily="34" charset="0"/>
              </a:rPr>
              <a:t>Типы выставочных стендов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20" y="1034752"/>
            <a:ext cx="5563566" cy="55626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9F2FA9-4859-4ECF-808C-16111184E47C}"/>
              </a:ext>
            </a:extLst>
          </p:cNvPr>
          <p:cNvSpPr/>
          <p:nvPr/>
        </p:nvSpPr>
        <p:spPr>
          <a:xfrm>
            <a:off x="5973212" y="1442493"/>
            <a:ext cx="299207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Стандартная застройка</a:t>
            </a:r>
          </a:p>
          <a:p>
            <a:endParaRPr lang="ru-RU" sz="2000" b="1" i="1" dirty="0">
              <a:solidFill>
                <a:srgbClr val="F16623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Простое, доступное по цене и достойное по качеству оснащение для экспозиции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Позволяет в короткие сроки принять участие в выставке, если некогда готовиться или выделен небольшой бюджет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65324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330" y="85659"/>
            <a:ext cx="788807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itchFamily="34" charset="0"/>
                <a:cs typeface="Arial" pitchFamily="34" charset="0"/>
              </a:rPr>
              <a:t>Типы выставочных стендов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D:\Old_hdd\0-foto\000-ВЫСТАВКИ\трансроссия2019\IMG_20190415_140405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00" y="980728"/>
            <a:ext cx="5579893" cy="557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A49D117-20F1-48E5-8297-A3B59E8FA7E6}"/>
              </a:ext>
            </a:extLst>
          </p:cNvPr>
          <p:cNvSpPr/>
          <p:nvPr/>
        </p:nvSpPr>
        <p:spPr>
          <a:xfrm>
            <a:off x="5982738" y="1052736"/>
            <a:ext cx="298254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16623"/>
                </a:solidFill>
                <a:latin typeface="Arial" pitchFamily="34" charset="0"/>
                <a:cs typeface="Arial" pitchFamily="34" charset="0"/>
              </a:rPr>
              <a:t>Индивидуальные проекты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Не используют типовые системы</a:t>
            </a:r>
            <a:endParaRPr lang="en-US" sz="2000" i="1" dirty="0">
              <a:latin typeface="Arial" pitchFamily="34" charset="0"/>
              <a:cs typeface="Arial" pitchFamily="34" charset="0"/>
            </a:endParaRPr>
          </a:p>
          <a:p>
            <a:endParaRPr lang="ru-RU" sz="2000" i="1" dirty="0">
              <a:latin typeface="Arial" pitchFamily="34" charset="0"/>
              <a:cs typeface="Arial" pitchFamily="34" charset="0"/>
            </a:endParaRPr>
          </a:p>
          <a:p>
            <a:r>
              <a:rPr lang="ru-RU" sz="2000" i="1" dirty="0">
                <a:latin typeface="Arial" pitchFamily="34" charset="0"/>
                <a:cs typeface="Arial" pitchFamily="34" charset="0"/>
              </a:rPr>
              <a:t>Находят конструкционные решения и материалы для выставочных стендов, которые оптимально соответствуют конкретным замыслам, целям и условиям </a:t>
            </a:r>
          </a:p>
        </p:txBody>
      </p:sp>
    </p:spTree>
    <p:extLst>
      <p:ext uri="{BB962C8B-B14F-4D97-AF65-F5344CB8AC3E}">
        <p14:creationId xmlns:p14="http://schemas.microsoft.com/office/powerpoint/2010/main" val="3318098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38" y="44624"/>
            <a:ext cx="8336523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Дизайн выставочных стендов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D:\Old_hdd\0-SCENES+maps\000000-ria-novosti\00000000-ВИКА\ВЫСТАВКИ\exhibitionstandzon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22" y="980728"/>
            <a:ext cx="5271360" cy="557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652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0BB86C8-CEF9-4C72-BD24-7B125D706D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800" dirty="0"/>
              <a:t>ПЕРВЫЙ ДЕНЬ</a:t>
            </a:r>
          </a:p>
        </p:txBody>
      </p:sp>
    </p:spTree>
  </p:cSld>
  <p:clrMapOvr>
    <a:masterClrMapping/>
  </p:clrMapOvr>
  <p:transition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BF64696-3D41-45C1-A829-AFC6BAE19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Постарайтесь!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5FE215-B5EC-47BD-96F6-0008DA4DA9F1}"/>
              </a:ext>
            </a:extLst>
          </p:cNvPr>
          <p:cNvSpPr/>
          <p:nvPr/>
        </p:nvSpPr>
        <p:spPr>
          <a:xfrm>
            <a:off x="585188" y="997565"/>
            <a:ext cx="82103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Выспаться, подготовить вещи вечером накануне выставки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Собраться по чек-листу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Приехать вовремя. Для этого нужно: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рассчитать время на дорогу заранее,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учесть очередь у входа и работу охранников,</a:t>
            </a:r>
          </a:p>
          <a:p>
            <a:pPr marL="800100" lvl="1" indent="-3429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прийти не позже 9:30, т. к. у входа начинают толпиться посетители.</a:t>
            </a:r>
          </a:p>
          <a:p>
            <a:pPr>
              <a:spcAft>
                <a:spcPts val="1800"/>
              </a:spcAft>
              <a:defRPr/>
            </a:pPr>
            <a:r>
              <a:rPr lang="ru-RU" altLang="ru-RU" sz="2000" b="1" dirty="0">
                <a:solidFill>
                  <a:srgbClr val="0040B1"/>
                </a:solidFill>
                <a:cs typeface="Arial" charset="0"/>
              </a:rPr>
              <a:t>САМОЕ ГЛАВНОЕ в первый день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Пройти на выставку без задержек (особенно это касается крупных выставок). Ваша помощь коллегам будет очень нужна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Организовать планерку!!!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7B3DDEF-E1FB-4772-9C8B-D6CA89D7A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Чек-лист готовности стенда к работе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3FC203-7E90-40EC-B15C-9A5C46C995D0}"/>
              </a:ext>
            </a:extLst>
          </p:cNvPr>
          <p:cNvSpPr/>
          <p:nvPr/>
        </p:nvSpPr>
        <p:spPr>
          <a:xfrm>
            <a:off x="585188" y="997565"/>
            <a:ext cx="82103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По одному сотруднику стоят с каждой открытой стороны стенда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На каждом запланированном рабочем месте есть рекламные материалы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Компьютеры настроены, полки протерты и заполнены товаром, ролики крутятся и т. д.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Каждый сотрудник знает свою роль , проведен инструктаж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Хотя бы один сотрудник знает где ключи от подсобного помещения и где выключается свет на всем стенде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Каждый сотрудник знает номер вашего стенда и как к нему пройти от любого из входов на выставку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Подготовлен классификатор контактов, все знают, как его заполнять 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Определен график отсутствия, в какой момент и кто покидает стенд: на обед, мероприятие, запланированную встречу, обход выставки, кто остается на час после закрытия выставки и закрывает стенд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НЗ раздаточных материалов – в запасе!</a:t>
            </a:r>
          </a:p>
          <a:p>
            <a:pPr indent="361950">
              <a:spcAft>
                <a:spcPts val="1200"/>
              </a:spcAft>
              <a:buFontTx/>
              <a:buAutoNum type="arabicPeriod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Рабочий персонал почистил стенд с пылесосом (проверить)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AFEAF0ED-C5B2-4CFF-8967-8133AF8FA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Целеполагание Команды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1AD9D6-07A0-4D25-832A-69E2B5B65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66" y="2420749"/>
            <a:ext cx="8511045" cy="55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Распознавание профи и гуляк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918713A-2A37-40F5-A24D-4E2789A35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72" y="3068463"/>
            <a:ext cx="8515917" cy="56736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Привлечение на стенд и создание контакта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5BBD0C0-AFAB-4AA7-8616-4534CA004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2" y="3716117"/>
            <a:ext cx="8515917" cy="540421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287338" indent="-287338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Беседа с клиентом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85E57C4-7BA1-4290-BEE5-78AB9108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65" y="1774649"/>
            <a:ext cx="8515917" cy="56736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Распределение функций – работа с гостями, учет, …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5DB2A6C1-8A95-4D1B-B69E-CCEDECEB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65" y="1196752"/>
            <a:ext cx="8515917" cy="540422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287338" indent="-287338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000" dirty="0">
                <a:solidFill>
                  <a:schemeClr val="bg1"/>
                </a:solidFill>
                <a:cs typeface="Arial" charset="0"/>
              </a:rPr>
              <a:t>Четкая постановка целей и задач – число контактов и контрактов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E0C1850E-A16C-496E-9B0C-FE061432E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2" y="4365450"/>
            <a:ext cx="8515917" cy="56736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Работа с раздаточным материалом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CB125549-5802-4532-9377-49D422854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2" y="5013102"/>
            <a:ext cx="8515917" cy="540422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287338" indent="-287338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Ведение учета посещений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C38F581-B15C-4A26-88BE-C7C15162DB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1266480"/>
            <a:ext cx="300090" cy="40005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0177755-2AEF-454F-A77A-7024B8977A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1857824"/>
            <a:ext cx="300090" cy="40005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4BC69EB-05F9-493A-B5C4-E617CDCF16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2499968"/>
            <a:ext cx="300090" cy="40005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A2668A-8047-4D6C-9CAE-8741CD721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3151637"/>
            <a:ext cx="300090" cy="4000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3C01EF1-3152-49C9-AA43-A712D3C527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3785843"/>
            <a:ext cx="300090" cy="4000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B80608-CEFD-495D-BBFF-98DC0CEFDD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4448624"/>
            <a:ext cx="300090" cy="4000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11C260-5905-4CE7-8F7F-32757E489E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5082830"/>
            <a:ext cx="300090" cy="400050"/>
          </a:xfrm>
          <a:prstGeom prst="rect">
            <a:avLst/>
          </a:prstGeom>
        </p:spPr>
      </p:pic>
      <p:sp>
        <p:nvSpPr>
          <p:cNvPr id="19" name="Rectangle 14">
            <a:extLst>
              <a:ext uri="{FF2B5EF4-FFF2-40B4-BE49-F238E27FC236}">
                <a16:creationId xmlns:a16="http://schemas.microsoft.com/office/drawing/2014/main" id="{B539566A-20A6-4D92-82F0-58AE00C43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2" y="5631013"/>
            <a:ext cx="8515917" cy="540422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287338" indent="-287338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Поведение в неожиданной ситуации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98D92D6-97CD-4E82-8D4D-6D82BB247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5700741"/>
            <a:ext cx="300090" cy="400050"/>
          </a:xfrm>
          <a:prstGeom prst="rect">
            <a:avLst/>
          </a:prstGeom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387B6A27-E1A1-4DAE-83BC-337CDBCD7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33" y="6583361"/>
            <a:ext cx="4861309" cy="31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marL="860425" indent="-860425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Утренняя планерка ДО начала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9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188418" y="1700808"/>
            <a:ext cx="6696744" cy="2880320"/>
          </a:xfrm>
          <a:prstGeom prst="horizontalScrol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Сформулируйте Духоподъемную речь для сотрудников!!!</a:t>
            </a:r>
          </a:p>
        </p:txBody>
      </p:sp>
    </p:spTree>
    <p:extLst>
      <p:ext uri="{BB962C8B-B14F-4D97-AF65-F5344CB8AC3E}">
        <p14:creationId xmlns:p14="http://schemas.microsoft.com/office/powerpoint/2010/main" val="10159709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C9AF02F-FE26-4B23-9F10-A6C189C72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800" dirty="0"/>
              <a:t>ВАШИ ГОСТИ</a:t>
            </a:r>
          </a:p>
        </p:txBody>
      </p:sp>
    </p:spTree>
  </p:cSld>
  <p:clrMapOvr>
    <a:masterClrMapping/>
  </p:clrMapOvr>
  <p:transition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3750E45E-5D9A-4BCC-B9B9-975EBD084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Кто к Вам Придет?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3A47A-773F-48AC-813E-C0D6084C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3" y="1246189"/>
            <a:ext cx="3453708" cy="4462087"/>
          </a:xfrm>
          <a:prstGeom prst="rect">
            <a:avLst/>
          </a:prstGeom>
        </p:spPr>
      </p:pic>
      <p:sp>
        <p:nvSpPr>
          <p:cNvPr id="21" name="Rectangle 12">
            <a:extLst>
              <a:ext uri="{FF2B5EF4-FFF2-40B4-BE49-F238E27FC236}">
                <a16:creationId xmlns:a16="http://schemas.microsoft.com/office/drawing/2014/main" id="{ACA4F600-FF4E-4DE1-BBC6-F36D6F106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48" y="5949280"/>
            <a:ext cx="399713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000" b="1" dirty="0">
                <a:solidFill>
                  <a:srgbClr val="0040B1"/>
                </a:solidFill>
              </a:rPr>
              <a:t>УСПЕШНАЯ ВЫСТАВКА</a:t>
            </a:r>
            <a:endParaRPr lang="en-US" altLang="ru-RU" sz="2000" b="1" dirty="0">
              <a:solidFill>
                <a:srgbClr val="0040B1"/>
              </a:solidFill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BEF337A1-5F25-4A51-BCD3-396F49205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906" y="2420749"/>
            <a:ext cx="4021174" cy="559439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Потенциальные клиенты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F668DC5B-15E7-4B7E-98F2-C0FBDB6A2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112" y="3068463"/>
            <a:ext cx="4023476" cy="56736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Журналисты</a:t>
            </a:r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2F646D2B-AC39-44D5-A7DC-11156421F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12" y="3716117"/>
            <a:ext cx="4027476" cy="540421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287338" indent="-287338" eaLnBrk="0" hangingPunct="0"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Конкуренты</a:t>
            </a: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0F7B7F4A-AEBF-4DCF-A423-46CDB5D7E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205" y="1774649"/>
            <a:ext cx="4023476" cy="56736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Существующие клиенты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DF351D-0E24-4C6A-8ED0-EEED423D7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650411" y="1857824"/>
            <a:ext cx="300090" cy="40005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215BDD3-F151-4FA6-B2E2-E111A7A841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650411" y="2499968"/>
            <a:ext cx="300090" cy="40005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BD6F2BC-8E92-4755-A6E6-5AEC08599E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650411" y="3151637"/>
            <a:ext cx="300090" cy="40005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42A031C-EFE3-4CAF-9434-2D4F25218F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650411" y="3785843"/>
            <a:ext cx="300090" cy="400050"/>
          </a:xfrm>
          <a:prstGeom prst="rect">
            <a:avLst/>
          </a:prstGeom>
        </p:spPr>
      </p:pic>
      <p:sp>
        <p:nvSpPr>
          <p:cNvPr id="31" name="Rectangle 9">
            <a:extLst>
              <a:ext uri="{FF2B5EF4-FFF2-40B4-BE49-F238E27FC236}">
                <a16:creationId xmlns:a16="http://schemas.microsoft.com/office/drawing/2014/main" id="{7814A033-719D-459F-8AB9-35C7DA815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2205" y="4333812"/>
            <a:ext cx="4023476" cy="567363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4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5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5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Случайные посетители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5527E98-5E58-4938-B476-F3412F0354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4650411" y="4417467"/>
            <a:ext cx="300090" cy="400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23" grpId="0" animBg="1" autoUpdateAnimBg="0"/>
      <p:bldP spid="24" grpId="0" animBg="1" autoUpdateAnimBg="0"/>
      <p:bldP spid="25" grpId="0" animBg="1" autoUpdateAnimBg="0"/>
      <p:bldP spid="31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B76674A-3C66-4F1E-839D-E8A756DCE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/>
              <a:t>Аргументы Рационального Выбора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A0D5BC-E018-4014-B67E-FAD7A17B7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07766" y="1195388"/>
            <a:ext cx="3815808" cy="44672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C69EF1-CE0D-4CD1-9763-F1E731D6ABC2}"/>
              </a:ext>
            </a:extLst>
          </p:cNvPr>
          <p:cNvSpPr txBox="1"/>
          <p:nvPr/>
        </p:nvSpPr>
        <p:spPr>
          <a:xfrm>
            <a:off x="396790" y="1407940"/>
            <a:ext cx="165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40B1"/>
                </a:solidFill>
              </a:rPr>
              <a:t>Продукт-цена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163EA93-F57A-4B83-9BA8-C25B49623BC9}"/>
              </a:ext>
            </a:extLst>
          </p:cNvPr>
          <p:cNvSpPr txBox="1"/>
          <p:nvPr/>
        </p:nvSpPr>
        <p:spPr>
          <a:xfrm>
            <a:off x="7497456" y="1407940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40B1"/>
                </a:solidFill>
              </a:rPr>
              <a:t>Сервис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0065A1-0EEA-4743-927C-0644D6867B5F}"/>
              </a:ext>
            </a:extLst>
          </p:cNvPr>
          <p:cNvSpPr txBox="1"/>
          <p:nvPr/>
        </p:nvSpPr>
        <p:spPr>
          <a:xfrm>
            <a:off x="396547" y="4097257"/>
            <a:ext cx="1655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rgbClr val="0040B1"/>
                </a:solidFill>
              </a:rPr>
              <a:t>Продвижение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8AE0A5-9009-4CB5-9840-46BE42A29F04}"/>
              </a:ext>
            </a:extLst>
          </p:cNvPr>
          <p:cNvSpPr txBox="1"/>
          <p:nvPr/>
        </p:nvSpPr>
        <p:spPr>
          <a:xfrm>
            <a:off x="2958662" y="5910663"/>
            <a:ext cx="2714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0040B1"/>
                </a:solidFill>
              </a:rPr>
              <a:t>ПРОФЕССИОНАЛИЗМ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385A17-CDCF-4096-A14A-F2A4FA36FA24}"/>
              </a:ext>
            </a:extLst>
          </p:cNvPr>
          <p:cNvSpPr txBox="1"/>
          <p:nvPr/>
        </p:nvSpPr>
        <p:spPr>
          <a:xfrm>
            <a:off x="7489625" y="4097846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40B1"/>
                </a:solidFill>
              </a:rPr>
              <a:t>Компания</a:t>
            </a:r>
          </a:p>
        </p:txBody>
      </p:sp>
      <p:cxnSp>
        <p:nvCxnSpPr>
          <p:cNvPr id="5" name="Соединитель: уступ 4">
            <a:extLst>
              <a:ext uri="{FF2B5EF4-FFF2-40B4-BE49-F238E27FC236}">
                <a16:creationId xmlns:a16="http://schemas.microsoft.com/office/drawing/2014/main" id="{C5969249-E404-438C-935E-DED32DF902C8}"/>
              </a:ext>
            </a:extLst>
          </p:cNvPr>
          <p:cNvCxnSpPr>
            <a:stCxn id="3" idx="1"/>
          </p:cNvCxnSpPr>
          <p:nvPr/>
        </p:nvCxnSpPr>
        <p:spPr>
          <a:xfrm rot="10800000" flipH="1" flipV="1">
            <a:off x="396789" y="1592605"/>
            <a:ext cx="2987665" cy="538885"/>
          </a:xfrm>
          <a:prstGeom prst="bentConnector3">
            <a:avLst>
              <a:gd name="adj1" fmla="val -76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оединитель: уступ 6">
            <a:extLst>
              <a:ext uri="{FF2B5EF4-FFF2-40B4-BE49-F238E27FC236}">
                <a16:creationId xmlns:a16="http://schemas.microsoft.com/office/drawing/2014/main" id="{041A70B1-C8D7-400A-A67B-DD969902FCC8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368994" y="4281923"/>
            <a:ext cx="2907656" cy="508044"/>
          </a:xfrm>
          <a:prstGeom prst="bentConnector3">
            <a:avLst>
              <a:gd name="adj1" fmla="val -78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E521B2FE-A45A-499B-9280-098260BCAEE2}"/>
              </a:ext>
            </a:extLst>
          </p:cNvPr>
          <p:cNvCxnSpPr>
            <a:cxnSpLocks/>
            <a:stCxn id="20" idx="3"/>
          </p:cNvCxnSpPr>
          <p:nvPr/>
        </p:nvCxnSpPr>
        <p:spPr>
          <a:xfrm flipH="1">
            <a:off x="5212993" y="1592606"/>
            <a:ext cx="3259410" cy="538885"/>
          </a:xfrm>
          <a:prstGeom prst="bentConnector3">
            <a:avLst>
              <a:gd name="adj1" fmla="val -701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оединитель: уступ 12">
            <a:extLst>
              <a:ext uri="{FF2B5EF4-FFF2-40B4-BE49-F238E27FC236}">
                <a16:creationId xmlns:a16="http://schemas.microsoft.com/office/drawing/2014/main" id="{380FA712-6316-4DE1-9A90-6085AF63CFDE}"/>
              </a:ext>
            </a:extLst>
          </p:cNvPr>
          <p:cNvCxnSpPr>
            <a:stCxn id="23" idx="3"/>
          </p:cNvCxnSpPr>
          <p:nvPr/>
        </p:nvCxnSpPr>
        <p:spPr>
          <a:xfrm flipH="1">
            <a:off x="5599086" y="4282512"/>
            <a:ext cx="3131584" cy="507456"/>
          </a:xfrm>
          <a:prstGeom prst="bentConnector3">
            <a:avLst>
              <a:gd name="adj1" fmla="val -73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ABE89BA-5E26-4C06-97E8-06E46A2F669E}"/>
              </a:ext>
            </a:extLst>
          </p:cNvPr>
          <p:cNvCxnSpPr>
            <a:stCxn id="22" idx="0"/>
          </p:cNvCxnSpPr>
          <p:nvPr/>
        </p:nvCxnSpPr>
        <p:spPr>
          <a:xfrm flipV="1">
            <a:off x="4315669" y="5515867"/>
            <a:ext cx="0" cy="394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61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D88E45BF-6B08-45A0-A014-584926AA7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dirty="0"/>
              <a:t>Контакты на Выставке - чек-лист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4DFB8C3-AC8F-4030-8FAD-98B4D0B16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256124"/>
              </p:ext>
            </p:extLst>
          </p:nvPr>
        </p:nvGraphicFramePr>
        <p:xfrm>
          <a:off x="197548" y="1196752"/>
          <a:ext cx="8696476" cy="50911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9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Существующие партнеры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*Сообщить об участии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 Запланировать подписание договора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*Пригласить на презентацию новинки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*Подготовить бизнес-сувениры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79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Потенциальные партнеры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*Сообщить об участии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*Подготовить короткую презентацию преимуществ и новинок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 Подготовить бизнес-сувениры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Журналисты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*Договориться об интервью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*Организовать пресс-конференцию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*Подготовить тезисы, цифры и факты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*Назначить ответственного спикера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19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Конкуренты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 Подготовить инструкцию по ответам на неприятные вопросы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 Составить свои вопросы конкурентам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 Обновить информацию о каждом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191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Случайные посетители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marL="266700" indent="0" algn="l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 Сделать листовку-подсказку, где купить ваш продукт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 Подготовить общие визитки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* Придумать громоотвод для ротозеев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BB175C06-D02A-4D50-BE13-4CB8DDC6C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800" dirty="0"/>
              <a:t>СТЕНДИСТЫ</a:t>
            </a: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22F8BE31-DC1C-4F1C-9CBA-38672808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dirty="0"/>
              <a:t>Критерии Выбора Стендиста</a:t>
            </a: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D6785BA8-E2FC-4235-8692-CCFA9474F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0438" y="765175"/>
            <a:ext cx="3348619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>
                <a:solidFill>
                  <a:schemeClr val="bg1"/>
                </a:solidFill>
              </a:rPr>
              <a:t>Идеальный стендист должен: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4F3B4D-B5CB-418C-8265-BB6BAE4540AD}"/>
              </a:ext>
            </a:extLst>
          </p:cNvPr>
          <p:cNvSpPr/>
          <p:nvPr/>
        </p:nvSpPr>
        <p:spPr>
          <a:xfrm>
            <a:off x="396330" y="908720"/>
            <a:ext cx="8568952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Иметь четкие теоретические и практические профессиональные знания как в отраслевом разрезе, так и в номенклатуре представляемой продукции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Быть контактным и общительным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Уверенно вести себя в любой ситуации, обладать искусством убеждения, приемами аргументации и доказательства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Уметь оперировать своими знаниями и опытом, четко излагать проблему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Приспосабливаться к обстоятельствам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Знать иностранные языки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Обладать опытом работы на выставках, владеть техникой показа и демонстрации</a:t>
            </a:r>
          </a:p>
          <a:p>
            <a:pPr>
              <a:spcAft>
                <a:spcPts val="1800"/>
              </a:spcAft>
              <a:buFontTx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Переносить нагрузки (хорошее здоровье)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5065DB-ABB2-4A5F-A8CE-5E90A32FB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814785" y="4631709"/>
            <a:ext cx="640704" cy="48061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FDB3F7-BAE2-47F4-AA26-21DC9E7AF0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814785" y="3146951"/>
            <a:ext cx="640704" cy="48061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623B721-CE94-4D4C-8E04-7C095213F0A7}"/>
              </a:ext>
            </a:extLst>
          </p:cNvPr>
          <p:cNvSpPr/>
          <p:nvPr/>
        </p:nvSpPr>
        <p:spPr>
          <a:xfrm>
            <a:off x="143533" y="2135189"/>
            <a:ext cx="4113543" cy="1014558"/>
          </a:xfrm>
          <a:prstGeom prst="rect">
            <a:avLst/>
          </a:prstGeom>
          <a:solidFill>
            <a:schemeClr val="bg1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BA028B5-4766-4537-804A-EB1BFEC0ADC4}"/>
              </a:ext>
            </a:extLst>
          </p:cNvPr>
          <p:cNvSpPr/>
          <p:nvPr/>
        </p:nvSpPr>
        <p:spPr>
          <a:xfrm>
            <a:off x="143533" y="3624766"/>
            <a:ext cx="4113543" cy="1014558"/>
          </a:xfrm>
          <a:prstGeom prst="rect">
            <a:avLst/>
          </a:prstGeom>
          <a:solidFill>
            <a:schemeClr val="bg1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6C7CE5E3-BA81-44C2-9644-63C39BDB6B64}"/>
              </a:ext>
            </a:extLst>
          </p:cNvPr>
          <p:cNvSpPr/>
          <p:nvPr/>
        </p:nvSpPr>
        <p:spPr>
          <a:xfrm>
            <a:off x="143533" y="5111832"/>
            <a:ext cx="4113543" cy="1014558"/>
          </a:xfrm>
          <a:prstGeom prst="rect">
            <a:avLst/>
          </a:prstGeom>
          <a:solidFill>
            <a:schemeClr val="bg1"/>
          </a:solidFill>
          <a:ln w="19050"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74C1C5D1-A9D6-44CA-BED6-2C3C712A04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Чек-лист Стендиста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ABAC5B94-9546-40C7-AAA4-D9069D0A5B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533" y="1179587"/>
            <a:ext cx="4113543" cy="1170193"/>
          </a:xfrm>
          <a:prstGeom prst="rect">
            <a:avLst/>
          </a:prstGeom>
          <a:solidFill>
            <a:srgbClr val="0040B1"/>
          </a:solidFill>
          <a:ln w="19050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chemeClr val="bg1"/>
                </a:solidFill>
              </a:rPr>
              <a:t>До контакта с </a:t>
            </a:r>
            <a:r>
              <a:rPr lang="ru-RU" altLang="ru-RU" sz="2200" b="1" dirty="0">
                <a:solidFill>
                  <a:schemeClr val="bg1"/>
                </a:solidFill>
              </a:rPr>
              <a:t>Посетителем</a:t>
            </a:r>
            <a:br>
              <a:rPr lang="ru-RU" altLang="ru-RU" sz="2400" b="1" dirty="0">
                <a:solidFill>
                  <a:schemeClr val="bg1"/>
                </a:solidFill>
              </a:rPr>
            </a:br>
            <a:r>
              <a:rPr lang="ru-RU" altLang="ru-RU" sz="2400" b="1" dirty="0">
                <a:solidFill>
                  <a:schemeClr val="bg1"/>
                </a:solidFill>
              </a:rPr>
              <a:t>Вы проверяете:</a:t>
            </a:r>
            <a:endParaRPr lang="en-US" altLang="ru-RU" sz="2400" b="1" dirty="0">
              <a:solidFill>
                <a:schemeClr val="bg1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3CD4A610-AC6D-42A5-B333-5BB758E73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9383" y="2226323"/>
            <a:ext cx="591509" cy="77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4400" b="1" dirty="0"/>
              <a:t>Я</a:t>
            </a:r>
            <a:endParaRPr lang="en-US" altLang="ru-RU" sz="4400" b="1" dirty="0">
              <a:solidFill>
                <a:schemeClr val="bg2"/>
              </a:solidFill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3E64E68A-822E-4981-B1C2-EDE841ABE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6" y="3771254"/>
            <a:ext cx="2592441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600" b="1" dirty="0"/>
              <a:t>ТОВАРЫ</a:t>
            </a:r>
            <a:endParaRPr lang="en-US" altLang="ru-RU" sz="3600" b="1" dirty="0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F1AEE5A0-51B7-4700-A18F-DEEF70D56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916" y="5326402"/>
            <a:ext cx="2592441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3200" b="1" dirty="0"/>
              <a:t>КОМПАНИЯ</a:t>
            </a:r>
            <a:endParaRPr lang="en-US" altLang="ru-RU" sz="3200" b="1" dirty="0"/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2C54059D-690A-4BB2-803E-7718C6BED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794" y="1985031"/>
            <a:ext cx="3990205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Одежда, прическа, улыбка,     мотив продаж, воспоминание</a:t>
            </a:r>
          </a:p>
        </p:txBody>
      </p:sp>
      <p:sp>
        <p:nvSpPr>
          <p:cNvPr id="12297" name="Rectangle 9">
            <a:extLst>
              <a:ext uri="{FF2B5EF4-FFF2-40B4-BE49-F238E27FC236}">
                <a16:creationId xmlns:a16="http://schemas.microsoft.com/office/drawing/2014/main" id="{3039398E-221B-4C2F-A8E5-6ED70A6C7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794" y="2787246"/>
            <a:ext cx="4170286" cy="340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marL="185738" indent="-185738" eaLnBrk="0" hangingPunct="0"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В каждой товарной группе: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</a:rPr>
              <a:t>самый дешевый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</a:rPr>
              <a:t>самый качественный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</a:rPr>
              <a:t>оптимальный по цена/качество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</a:rPr>
              <a:t>продвигаемый в данный момент Компанией </a:t>
            </a:r>
            <a:r>
              <a:rPr lang="ru-RU" altLang="ru-RU" sz="1800" i="1" dirty="0">
                <a:solidFill>
                  <a:srgbClr val="002060"/>
                </a:solidFill>
              </a:rPr>
              <a:t>новинка</a:t>
            </a:r>
            <a:r>
              <a:rPr lang="ru-RU" altLang="ru-RU" sz="1800" dirty="0">
                <a:solidFill>
                  <a:srgbClr val="002060"/>
                </a:solidFill>
              </a:rPr>
              <a:t> </a:t>
            </a:r>
            <a:r>
              <a:rPr lang="ru-RU" altLang="ru-RU" sz="1800" i="1" dirty="0">
                <a:solidFill>
                  <a:srgbClr val="002060"/>
                </a:solidFill>
              </a:rPr>
              <a:t>или </a:t>
            </a:r>
            <a:r>
              <a:rPr lang="ru-RU" altLang="ru-RU" sz="1800" i="1" dirty="0" err="1">
                <a:solidFill>
                  <a:srgbClr val="002060"/>
                </a:solidFill>
              </a:rPr>
              <a:t>устарелла</a:t>
            </a:r>
            <a:endParaRPr lang="ru-RU" altLang="ru-RU" sz="1800" i="1" dirty="0">
              <a:solidFill>
                <a:srgbClr val="00206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</a:rPr>
              <a:t>информация о новой продукции или услугах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</a:rPr>
              <a:t>дополнительные услуги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ru-RU" altLang="ru-RU" sz="1800" dirty="0">
                <a:solidFill>
                  <a:srgbClr val="002060"/>
                </a:solidFill>
              </a:rPr>
              <a:t>скоро промоакция</a:t>
            </a:r>
            <a:endParaRPr lang="en-US" altLang="ru-RU" sz="1800" dirty="0">
              <a:solidFill>
                <a:srgbClr val="002060"/>
              </a:solidFill>
            </a:endParaRPr>
          </a:p>
        </p:txBody>
      </p: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C44D822E-3207-481F-BA7E-80E0491B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794" y="1369120"/>
            <a:ext cx="3456384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5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6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</a:rPr>
              <a:t>Параметры проверки</a:t>
            </a:r>
            <a:endParaRPr lang="en-US" alt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572794" y="2272762"/>
            <a:ext cx="1728192" cy="436158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116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E5BD26C6-8670-4E6E-AC1A-CB37F29F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dirty="0"/>
              <a:t>Что Обязан Знать и Уметь Стендист</a:t>
            </a:r>
          </a:p>
        </p:txBody>
      </p:sp>
      <p:pic>
        <p:nvPicPr>
          <p:cNvPr id="30727" name="Рисунок 7">
            <a:extLst>
              <a:ext uri="{FF2B5EF4-FFF2-40B4-BE49-F238E27FC236}">
                <a16:creationId xmlns:a16="http://schemas.microsoft.com/office/drawing/2014/main" id="{EABB1082-5ECA-4906-8A8A-7C34C381C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74" y="2636912"/>
            <a:ext cx="2581781" cy="377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C52628-BC1E-44CD-88F9-46BE9E20C23D}"/>
              </a:ext>
            </a:extLst>
          </p:cNvPr>
          <p:cNvSpPr/>
          <p:nvPr/>
        </p:nvSpPr>
        <p:spPr>
          <a:xfrm>
            <a:off x="585188" y="1124744"/>
            <a:ext cx="4149652" cy="602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b="1" dirty="0">
                <a:solidFill>
                  <a:srgbClr val="0040B1"/>
                </a:solidFill>
              </a:rPr>
              <a:t>Должен знать о: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собственном предложении товаров и услуг,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ценах и условиях ценообразования,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конкуренции и предложении конкурентов,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целевой группе,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составе посетителей выставки,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важных клиентах и заинтересованных покупателях.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правилах и распорядке работы стенда, значении выставки для всей отрасли, месте и территории выставки</a:t>
            </a:r>
          </a:p>
          <a:p>
            <a:pPr>
              <a:spcAft>
                <a:spcPts val="1500"/>
              </a:spcAft>
              <a:buFontTx/>
              <a:buAutoNum type="arabicPeriod"/>
              <a:defRPr/>
            </a:pPr>
            <a:endParaRPr lang="ru-RU" altLang="ru-RU" dirty="0">
              <a:solidFill>
                <a:srgbClr val="0040B1"/>
              </a:solidFill>
              <a:cs typeface="Arial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C5BC43F-1667-471C-A3D1-030F199EA346}"/>
              </a:ext>
            </a:extLst>
          </p:cNvPr>
          <p:cNvSpPr/>
          <p:nvPr/>
        </p:nvSpPr>
        <p:spPr>
          <a:xfrm>
            <a:off x="4500786" y="1052736"/>
            <a:ext cx="414965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b="1" dirty="0">
                <a:solidFill>
                  <a:srgbClr val="0040B1"/>
                </a:solidFill>
              </a:rPr>
              <a:t>Должен владеть навыком: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ведения переговоров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методам аргументации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техникам опроса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F84F8BC7-9141-41E7-A9B3-E633ABAC7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Роли на Стенде</a:t>
            </a:r>
          </a:p>
        </p:txBody>
      </p:sp>
      <p:sp>
        <p:nvSpPr>
          <p:cNvPr id="724995" name="AutoShape 3">
            <a:extLst>
              <a:ext uri="{FF2B5EF4-FFF2-40B4-BE49-F238E27FC236}">
                <a16:creationId xmlns:a16="http://schemas.microsoft.com/office/drawing/2014/main" id="{0AA8B681-C71A-4833-8A70-66461B654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48" y="1377950"/>
            <a:ext cx="4129267" cy="2051050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76200" cmpd="tri">
            <a:solidFill>
              <a:schemeClr val="bg1"/>
            </a:solidFill>
            <a:round/>
            <a:headEnd/>
            <a:tailEnd/>
          </a:ln>
        </p:spPr>
        <p:txBody>
          <a:bodyPr anchor="ctr" anchorCtr="1"/>
          <a:lstStyle>
            <a:lvl1pPr marL="457200" indent="-457200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23950" indent="-45720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771650" indent="-4572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41935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06705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5242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9814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4386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8958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ru-RU" altLang="ru-RU" sz="3600" b="1" dirty="0">
                <a:solidFill>
                  <a:schemeClr val="bg1"/>
                </a:solidFill>
              </a:rPr>
              <a:t>Зазывала</a:t>
            </a:r>
          </a:p>
        </p:txBody>
      </p:sp>
      <p:sp>
        <p:nvSpPr>
          <p:cNvPr id="724996" name="AutoShape 4">
            <a:extLst>
              <a:ext uri="{FF2B5EF4-FFF2-40B4-BE49-F238E27FC236}">
                <a16:creationId xmlns:a16="http://schemas.microsoft.com/office/drawing/2014/main" id="{D4259D51-FC31-4D3C-B494-00B61E864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547" y="3878435"/>
            <a:ext cx="8588447" cy="194468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 anchorCtr="1"/>
          <a:lstStyle>
            <a:lvl1pPr marL="457200" indent="-457200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1123950" indent="-45720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771650" indent="-4572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241935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306705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5242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9814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4386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8958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ru-RU" altLang="ru-RU" sz="7200" b="1" dirty="0">
                <a:cs typeface="Arial" charset="0"/>
              </a:rPr>
              <a:t>Эксперт</a:t>
            </a:r>
          </a:p>
        </p:txBody>
      </p:sp>
      <p:sp>
        <p:nvSpPr>
          <p:cNvPr id="724997" name="AutoShape 5">
            <a:extLst>
              <a:ext uri="{FF2B5EF4-FFF2-40B4-BE49-F238E27FC236}">
                <a16:creationId xmlns:a16="http://schemas.microsoft.com/office/drawing/2014/main" id="{524FC589-F8B5-4E77-B67C-5D72F94C0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012" y="1377950"/>
            <a:ext cx="4058982" cy="2051050"/>
          </a:xfrm>
          <a:prstGeom prst="roundRect">
            <a:avLst>
              <a:gd name="adj" fmla="val 16667"/>
            </a:avLst>
          </a:prstGeom>
          <a:solidFill>
            <a:schemeClr val="accent1">
              <a:lumMod val="60000"/>
              <a:lumOff val="40000"/>
            </a:schemeClr>
          </a:solidFill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 anchorCtr="1"/>
          <a:lstStyle>
            <a:lvl1pPr marL="457200" indent="-457200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1123950" indent="-45720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771650" indent="-4572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2419350" indent="-4572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3067050" indent="-4572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35242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9814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44386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89585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Aft>
                <a:spcPct val="0"/>
              </a:spcAft>
              <a:buFontTx/>
              <a:buNone/>
              <a:defRPr/>
            </a:pPr>
            <a:r>
              <a:rPr lang="ru-RU" altLang="ru-RU" sz="2400" b="1">
                <a:cs typeface="Arial" charset="0"/>
              </a:rPr>
              <a:t>Ресепшен-менеджеры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4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49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49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build="p" animBg="1" autoUpdateAnimBg="0"/>
      <p:bldP spid="724996" grpId="0" build="p" animBg="1" autoUpdateAnimBg="0"/>
      <p:bldP spid="724997" grpId="0" build="p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68315596-D86D-47E0-8857-E4A8607D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dirty="0"/>
              <a:t>Ответственность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E197E53-7B83-42F1-9917-382C75F27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1901503"/>
              </p:ext>
            </p:extLst>
          </p:nvPr>
        </p:nvGraphicFramePr>
        <p:xfrm>
          <a:off x="181893" y="1182780"/>
          <a:ext cx="8696476" cy="511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4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5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5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0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Зазывала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Ресепшн-менеджер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Эксперт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1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Цель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Управлять потоком посетителей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Дать первичную консультацию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Обеспечить качественную обработку </a:t>
                      </a:r>
                      <a:r>
                        <a:rPr lang="ru-RU" sz="1600" u="none" strike="noStrike" dirty="0" err="1">
                          <a:effectLst/>
                          <a:latin typeface="Arial" panose="020B0604020202020204" pitchFamily="34" charset="0"/>
                        </a:rPr>
                        <a:t>лидов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799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Задачи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Оценка посетителей Приглашение на стенд и создание контакта Фильтрация и регулирование "Отбойник", если надо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Помощь в сортировке потока посетителей Самостоятельное</a:t>
                      </a:r>
                      <a:b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оказание консультаций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Активности на стенде вместе с промоутерами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Экспертные консультации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Фиксация договоренностей Вмешательство в события на стенде, если нужно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8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Средства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rgbClr val="0040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Простые промо-материалы         Буклеты и листовки-навигаторы            Общие визитки компании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Презентации компании           Буклеты, каталоги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Промо-материалы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Все для дегустации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Ноутбук или планшет, Каталог, презентация компании,</a:t>
                      </a:r>
                    </a:p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</a:rPr>
                        <a:t>Набор документов, КП, Визитки, сортировщик визиток, Бизнес-сувениры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63" marR="4763" marT="635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21053B99-7753-4EFB-BAC0-CAAA2770CC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Прощание – Контакт ПОЛУЧЕН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2842CA-F38C-4866-9A23-CD5EA460233C}"/>
              </a:ext>
            </a:extLst>
          </p:cNvPr>
          <p:cNvSpPr/>
          <p:nvPr/>
        </p:nvSpPr>
        <p:spPr>
          <a:xfrm>
            <a:off x="585188" y="1124745"/>
            <a:ext cx="82103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А давайте/ позвольте для упрощения/ облегчения/ улучшения нашего дальнейшего общения/ взаимодействия/ сотрудничества мы с Вам заполним анкету?     ____________________________________________________________________________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2F470BD-700D-4521-995F-4F2318F8B6EA}"/>
              </a:ext>
            </a:extLst>
          </p:cNvPr>
          <p:cNvSpPr/>
          <p:nvPr/>
        </p:nvSpPr>
        <p:spPr>
          <a:xfrm>
            <a:off x="585188" y="2492896"/>
            <a:ext cx="8146790" cy="36724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3FB6F2-278A-4490-94B0-754803AB68B8}"/>
              </a:ext>
            </a:extLst>
          </p:cNvPr>
          <p:cNvSpPr/>
          <p:nvPr/>
        </p:nvSpPr>
        <p:spPr>
          <a:xfrm>
            <a:off x="779920" y="2717626"/>
            <a:ext cx="7898043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Итак, подведем итоги: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• Мы созваниваемся с Вами в течение 3-х дней</a:t>
            </a:r>
          </a:p>
          <a:p>
            <a:pPr lvl="1">
              <a:lnSpc>
                <a:spcPct val="90000"/>
              </a:lnSpc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• А Вы пока проанализируйте потребности Вашей компании</a:t>
            </a:r>
          </a:p>
          <a:p>
            <a:pPr>
              <a:lnSpc>
                <a:spcPct val="90000"/>
              </a:lnSpc>
              <a:defRPr/>
            </a:pPr>
            <a:endParaRPr lang="ru-RU" altLang="ru-RU" sz="2000" dirty="0">
              <a:solidFill>
                <a:srgbClr val="0040B1"/>
              </a:solidFill>
              <a:cs typeface="Arial" charset="0"/>
            </a:endParaRPr>
          </a:p>
          <a:p>
            <a:pPr>
              <a:lnSpc>
                <a:spcPct val="90000"/>
              </a:lnSpc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Вам для этого пригодятся: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Образцы нашей рекламной продукции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• Моя визитка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buFontTx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Наш прайс-лист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&lt;Иван Петрович&gt;, с Вами очень приятно работать. Спасибо, что уделили время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6CED9EA-F84D-4548-8BE9-5863EBFEB8B4}"/>
              </a:ext>
            </a:extLst>
          </p:cNvPr>
          <p:cNvSpPr/>
          <p:nvPr/>
        </p:nvSpPr>
        <p:spPr>
          <a:xfrm>
            <a:off x="585188" y="1196752"/>
            <a:ext cx="8146790" cy="5111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0B713BF-1013-44A7-BF76-0204C2C4F5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400" dirty="0"/>
              <a:t>Прощание – Контакт НЕ ПОЛУЧЕН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54E1C59-24F6-4D7E-81F6-CFF70005135B}"/>
              </a:ext>
            </a:extLst>
          </p:cNvPr>
          <p:cNvSpPr/>
          <p:nvPr/>
        </p:nvSpPr>
        <p:spPr>
          <a:xfrm>
            <a:off x="737702" y="1412776"/>
            <a:ext cx="7735555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1800"/>
              </a:spcAft>
              <a:defRPr/>
            </a:pPr>
            <a:r>
              <a:rPr lang="ru-RU" altLang="ru-RU" sz="2000" u="sng" dirty="0">
                <a:solidFill>
                  <a:srgbClr val="0040B1"/>
                </a:solidFill>
                <a:cs typeface="Arial" charset="0"/>
              </a:rPr>
              <a:t>Клиент</a:t>
            </a: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: Конечно, предложение у вас заманчивое, но я еще не решил, что мне это интересно</a:t>
            </a:r>
          </a:p>
          <a:p>
            <a:pPr>
              <a:lnSpc>
                <a:spcPct val="90000"/>
              </a:lnSpc>
              <a:spcAft>
                <a:spcPts val="1800"/>
              </a:spcAft>
              <a:defRPr/>
            </a:pPr>
            <a:r>
              <a:rPr lang="ru-RU" altLang="ru-RU" sz="2000" u="sng" dirty="0">
                <a:solidFill>
                  <a:srgbClr val="0040B1"/>
                </a:solidFill>
                <a:cs typeface="Arial" charset="0"/>
              </a:rPr>
              <a:t>Менеджер</a:t>
            </a: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: Хорошо, мне понятны Ваши колебания. Я оставлю Вам: 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• образцы нашей рекламной продукции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• мою визитку</a:t>
            </a:r>
          </a:p>
          <a:p>
            <a:pPr lvl="1">
              <a:lnSpc>
                <a:spcPct val="90000"/>
              </a:lnSpc>
              <a:spcAft>
                <a:spcPts val="18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• наш прайс-лист</a:t>
            </a:r>
          </a:p>
          <a:p>
            <a:pPr>
              <a:lnSpc>
                <a:spcPct val="90000"/>
              </a:lnSpc>
              <a:spcAft>
                <a:spcPts val="18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Мы здесь до конца работы выставки, обдумайте мое предложение, &lt;Сергей&gt;, согласуйте со своим руководством. Буду рада продолжить наше общение, заходите на наш стенд еще раз.</a:t>
            </a:r>
          </a:p>
          <a:p>
            <a:pPr>
              <a:lnSpc>
                <a:spcPct val="90000"/>
              </a:lnSpc>
              <a:spcAft>
                <a:spcPts val="1800"/>
              </a:spcAft>
              <a:defRPr/>
            </a:pPr>
            <a:endParaRPr lang="ru-RU" altLang="ru-RU" sz="2000" dirty="0">
              <a:solidFill>
                <a:srgbClr val="0040B1"/>
              </a:solidFill>
              <a:cs typeface="Arial" charset="0"/>
            </a:endParaRPr>
          </a:p>
          <a:p>
            <a:pPr>
              <a:lnSpc>
                <a:spcPct val="90000"/>
              </a:lnSpc>
              <a:spcAft>
                <a:spcPts val="18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Спасибо, что уделили время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8A03BB9-1FD8-45CC-B2E3-D87B87ADD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dirty="0"/>
              <a:t>СБОР КОНТАКТОВ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AB76674A-3C66-4F1E-839D-E8A756DCE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Выставка и Бизнес-Миссия</a:t>
            </a: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12354" y="1124744"/>
            <a:ext cx="5472608" cy="2592288"/>
          </a:xfrm>
          <a:prstGeom prst="flowChartAlternateProcess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u="sng" dirty="0"/>
              <a:t>Бизнес-миссия</a:t>
            </a:r>
            <a:r>
              <a:rPr lang="ru-RU" dirty="0"/>
              <a:t> – это поездка, организуемая в регионы Российской Федерации или страны ближнего и дальнего зарубежья, связанная с проведением переговоров представителей малого и среднего бизнеса региона с потенциальными зарубежными партнерами в целях дальнейшего заключения внешнеэкономических контрактов и установления двусторонних экономических отношений.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4140746" y="3933056"/>
            <a:ext cx="4536504" cy="2232248"/>
          </a:xfrm>
          <a:prstGeom prst="flowChartAlternateProcess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u="sng" dirty="0" err="1"/>
              <a:t>Вы́ставка</a:t>
            </a:r>
            <a:r>
              <a:rPr lang="ru-RU" sz="2400" dirty="0"/>
              <a:t> — публичное представление достижений в области экономики, науки, техники, культуры, искусства и других областях общественной жизни. </a:t>
            </a:r>
          </a:p>
        </p:txBody>
      </p:sp>
    </p:spTree>
    <p:extLst>
      <p:ext uri="{BB962C8B-B14F-4D97-AF65-F5344CB8AC3E}">
        <p14:creationId xmlns:p14="http://schemas.microsoft.com/office/powerpoint/2010/main" val="11521785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A4C049E-5756-4C79-AB7C-B681E445C1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Сбор Контактов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A4571E-925F-4FC7-A77C-799B4F5B0A26}"/>
              </a:ext>
            </a:extLst>
          </p:cNvPr>
          <p:cNvSpPr/>
          <p:nvPr/>
        </p:nvSpPr>
        <p:spPr>
          <a:xfrm>
            <a:off x="143533" y="1124745"/>
            <a:ext cx="8858522" cy="116944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A0049D-7450-4A39-A946-E31784B31033}"/>
              </a:ext>
            </a:extLst>
          </p:cNvPr>
          <p:cNvSpPr/>
          <p:nvPr/>
        </p:nvSpPr>
        <p:spPr>
          <a:xfrm>
            <a:off x="561408" y="1378224"/>
            <a:ext cx="73603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3200" dirty="0">
                <a:solidFill>
                  <a:schemeClr val="bg1"/>
                </a:solidFill>
              </a:rPr>
              <a:t>Всем участникам выставки – </a:t>
            </a:r>
            <a:r>
              <a:rPr lang="en-US" altLang="ru-RU" sz="3200" dirty="0">
                <a:solidFill>
                  <a:schemeClr val="bg1"/>
                </a:solidFill>
              </a:rPr>
              <a:t>KPI!!!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948CF2-555C-44AB-8F9A-5E58366205FF}"/>
              </a:ext>
            </a:extLst>
          </p:cNvPr>
          <p:cNvSpPr/>
          <p:nvPr/>
        </p:nvSpPr>
        <p:spPr>
          <a:xfrm>
            <a:off x="585188" y="2547667"/>
            <a:ext cx="821033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Заранее придумайте классификацию контактов</a:t>
            </a:r>
          </a:p>
          <a:p>
            <a:pPr>
              <a:spcAft>
                <a:spcPts val="15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Ознакомьте с ней всех кто будет собирать и обрабатывать контакты коллег</a:t>
            </a:r>
          </a:p>
          <a:p>
            <a:pPr>
              <a:spcAft>
                <a:spcPts val="15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Все договоренности, внешний вид собеседника, компанию, эмоции от разговора и субъективную оценку “холодный”, “теплый” или “горячий” фиксируйте (фотографируйте, отправляйте в общий чат </a:t>
            </a:r>
            <a:r>
              <a:rPr lang="ru-RU" altLang="ru-RU" sz="2000" dirty="0" err="1">
                <a:solidFill>
                  <a:srgbClr val="0040B1"/>
                </a:solidFill>
                <a:cs typeface="Arial" charset="0"/>
              </a:rPr>
              <a:t>вотсапа</a:t>
            </a: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или самому себе по почте, диктуйте в мессенджере)</a:t>
            </a:r>
          </a:p>
          <a:p>
            <a:pPr>
              <a:spcAft>
                <a:spcPts val="15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Сделайте коробку или же используйте папку с файлами. Главное: разграничить отсеки по классификации и складывать туда визитки</a:t>
            </a:r>
          </a:p>
          <a:p>
            <a:pPr>
              <a:spcAft>
                <a:spcPts val="1500"/>
              </a:spcAft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Результаты каждого дня – в CRM!!!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63244447-E595-42EA-B6DD-2A63B03022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3400" dirty="0"/>
              <a:t>Обработка Контактов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DEAD940-EEA2-4098-8126-DF10872C9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466" y="2637689"/>
            <a:ext cx="8511045" cy="559439"/>
          </a:xfrm>
          <a:prstGeom prst="rect">
            <a:avLst/>
          </a:prstGeom>
          <a:solidFill>
            <a:srgbClr val="0033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Шлем письма всем, особенно ценным клиентам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FD0CAC2-19A1-4256-8F7C-D15B677EF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72" y="3285403"/>
            <a:ext cx="8515917" cy="5673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Звонки ценным клиентам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FFF41D8A-7999-432C-9576-243740DD8B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2" y="3933057"/>
            <a:ext cx="8515917" cy="540421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287338" indent="-287338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Предложение тем, кто откликнулся</a:t>
            </a: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9122D47B-E466-4FA3-A8AD-27CF3D0D7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65" y="1991590"/>
            <a:ext cx="8515917" cy="5673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Сегментируем по группам для дальнейшей работы</a:t>
            </a:r>
          </a:p>
        </p:txBody>
      </p:sp>
      <p:sp>
        <p:nvSpPr>
          <p:cNvPr id="14" name="Rectangle 12">
            <a:extLst>
              <a:ext uri="{FF2B5EF4-FFF2-40B4-BE49-F238E27FC236}">
                <a16:creationId xmlns:a16="http://schemas.microsoft.com/office/drawing/2014/main" id="{B20147AC-6F01-4E06-A2F5-3AAD6B0B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765" y="1413692"/>
            <a:ext cx="8515917" cy="540422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287338" indent="-287338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Собираем как можно больше контактов</a:t>
            </a:r>
          </a:p>
        </p:txBody>
      </p:sp>
      <p:sp>
        <p:nvSpPr>
          <p:cNvPr id="15" name="Rectangle 13">
            <a:extLst>
              <a:ext uri="{FF2B5EF4-FFF2-40B4-BE49-F238E27FC236}">
                <a16:creationId xmlns:a16="http://schemas.microsoft.com/office/drawing/2014/main" id="{B24856D0-B558-4C77-B5AD-647254CCD9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2" y="4582390"/>
            <a:ext cx="8515917" cy="5673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57238" indent="-300038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Периодическое обращение к «холодным» клиентам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E001BDD9-4647-426F-A88F-92101C5569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72" y="5230042"/>
            <a:ext cx="8515917" cy="540422"/>
          </a:xfrm>
          <a:prstGeom prst="rect">
            <a:avLst/>
          </a:prstGeom>
          <a:solidFill>
            <a:srgbClr val="0033CC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marL="287338" indent="-287338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70000"/>
              </a:spcBef>
              <a:spcAft>
                <a:spcPct val="0"/>
              </a:spcAft>
              <a:buFontTx/>
              <a:buNone/>
              <a:defRPr/>
            </a:pPr>
            <a:r>
              <a:rPr lang="ru-RU" altLang="ru-RU" sz="2400" dirty="0">
                <a:solidFill>
                  <a:schemeClr val="bg1"/>
                </a:solidFill>
                <a:cs typeface="Arial" charset="0"/>
              </a:rPr>
              <a:t>Приглашение на следующую выставку 2020 года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CFF1158-711E-4649-958E-84C0CD828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1483420"/>
            <a:ext cx="300090" cy="4000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CAA5D91-846F-43DF-9100-99D8B5B473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2074764"/>
            <a:ext cx="300090" cy="40005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4577B3-3883-48D0-AA54-C4F8D0775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2716908"/>
            <a:ext cx="300090" cy="40005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8EE14D-1AB5-4F69-B1A5-EF732A7C5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3368577"/>
            <a:ext cx="300090" cy="4000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4543871-603E-4CD1-95AF-680B31728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4002783"/>
            <a:ext cx="300090" cy="40005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8C2F96D-52D1-4339-ACC0-78FE4220C7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4665564"/>
            <a:ext cx="300090" cy="40005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2BDC71-A2A9-47A8-99D3-9026A87FE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1972" y="5299770"/>
            <a:ext cx="300090" cy="4000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62384F6-5BED-4A52-8D1E-9743ECC940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Важные Вопросы про Контакты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0D2E1F3-0868-4934-A6E1-99B84459F706}"/>
              </a:ext>
            </a:extLst>
          </p:cNvPr>
          <p:cNvSpPr/>
          <p:nvPr/>
        </p:nvSpPr>
        <p:spPr>
          <a:xfrm>
            <a:off x="143533" y="5067771"/>
            <a:ext cx="8858522" cy="1169443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86B76D0-1EDF-4E65-82B4-BE03ADC9FBFB}"/>
              </a:ext>
            </a:extLst>
          </p:cNvPr>
          <p:cNvSpPr/>
          <p:nvPr/>
        </p:nvSpPr>
        <p:spPr>
          <a:xfrm>
            <a:off x="561408" y="5157193"/>
            <a:ext cx="7360339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 dirty="0">
                <a:solidFill>
                  <a:schemeClr val="bg1"/>
                </a:solidFill>
              </a:rPr>
              <a:t>Главная Цель:</a:t>
            </a:r>
          </a:p>
          <a:p>
            <a:pPr>
              <a:spcBef>
                <a:spcPct val="20000"/>
              </a:spcBef>
            </a:pPr>
            <a:r>
              <a:rPr lang="ru-RU" altLang="ru-RU" sz="2400" b="1" dirty="0">
                <a:solidFill>
                  <a:schemeClr val="bg1"/>
                </a:solidFill>
              </a:rPr>
              <a:t>X продаж на Y рублей в течение Z месяцев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4BE375A-6F4C-463E-B122-06B609553AAB}"/>
              </a:ext>
            </a:extLst>
          </p:cNvPr>
          <p:cNvSpPr/>
          <p:nvPr/>
        </p:nvSpPr>
        <p:spPr>
          <a:xfrm>
            <a:off x="585188" y="1173735"/>
            <a:ext cx="821033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Сколько контактов вы хотите получить?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Какие контакты вы хотите получить?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Есть ли четкое понимание как и кто должен собирать и обрабатывать контакты?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Какую информацию вы хотите получить?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Как, кто, когда и с кем встретится?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Как и кто подведет итоги выставки?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Что мерить и как рассчитать окупаемость выставки?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Как понять — успешно ли прошла выставка?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DAFD5EA-2649-44CF-8765-11393AD54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Чек-лист Завершения Рабочего Дня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032031-3F48-488C-A145-A9BC1AD7313F}"/>
              </a:ext>
            </a:extLst>
          </p:cNvPr>
          <p:cNvSpPr/>
          <p:nvPr/>
        </p:nvSpPr>
        <p:spPr>
          <a:xfrm>
            <a:off x="585188" y="1173734"/>
            <a:ext cx="821033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У того, кто придет на стенд первым, есть ключи. У того, кто закрывает стенд есть ключи. Или это один и тот же человек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Проконтролировать отключение всей техники (аппаратуры)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Собрать ценные материалы, упаковать их в том же порядке, как их утром будете раскладывать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Закрыть витрины, убрать то, что легкодоступно к хищению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Выставить мусор для уборки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Выключить электричество, если на стенде холодильный ларь — проконтролировать, что после выключения всего электричества он работает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Подготовить </a:t>
            </a:r>
            <a:r>
              <a:rPr lang="ru-RU" altLang="ru-RU" sz="2000" dirty="0" err="1">
                <a:solidFill>
                  <a:srgbClr val="0040B1"/>
                </a:solidFill>
                <a:cs typeface="Arial" charset="0"/>
              </a:rPr>
              <a:t>раздатку</a:t>
            </a: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, упаковать рекламные материалы в пакеты, помыть чашки и т. д.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Пригласить технический персонал с пылесосом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471C991-F453-4578-B982-6B6651837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800" dirty="0"/>
              <a:t>ПОСЛЕ ВЫСТАВКИ</a:t>
            </a:r>
          </a:p>
        </p:txBody>
      </p:sp>
    </p:spTree>
  </p:cSld>
  <p:clrMapOvr>
    <a:masterClrMapping/>
  </p:clrMapOvr>
  <p:transition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E8061A4E-4038-4217-9051-40609E16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dirty="0"/>
              <a:t>Реакция на Контакт</a:t>
            </a:r>
          </a:p>
        </p:txBody>
      </p:sp>
      <p:sp>
        <p:nvSpPr>
          <p:cNvPr id="4" name="Нашивка 3">
            <a:extLst>
              <a:ext uri="{FF2B5EF4-FFF2-40B4-BE49-F238E27FC236}">
                <a16:creationId xmlns:a16="http://schemas.microsoft.com/office/drawing/2014/main" id="{F3E9B24C-7392-432A-9EBC-F91E07B5D099}"/>
              </a:ext>
            </a:extLst>
          </p:cNvPr>
          <p:cNvSpPr/>
          <p:nvPr/>
        </p:nvSpPr>
        <p:spPr>
          <a:xfrm>
            <a:off x="1620467" y="3074988"/>
            <a:ext cx="2466468" cy="1511300"/>
          </a:xfrm>
          <a:prstGeom prst="chevron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48 часов</a:t>
            </a:r>
          </a:p>
        </p:txBody>
      </p:sp>
      <p:sp>
        <p:nvSpPr>
          <p:cNvPr id="5" name="Нашивка 4">
            <a:extLst>
              <a:ext uri="{FF2B5EF4-FFF2-40B4-BE49-F238E27FC236}">
                <a16:creationId xmlns:a16="http://schemas.microsoft.com/office/drawing/2014/main" id="{5DF74C4C-DFC4-4E29-97CF-5A09063CA8D5}"/>
              </a:ext>
            </a:extLst>
          </p:cNvPr>
          <p:cNvSpPr/>
          <p:nvPr/>
        </p:nvSpPr>
        <p:spPr>
          <a:xfrm>
            <a:off x="3296136" y="3074988"/>
            <a:ext cx="2465110" cy="1511300"/>
          </a:xfrm>
          <a:prstGeom prst="chevron">
            <a:avLst/>
          </a:prstGeom>
          <a:solidFill>
            <a:srgbClr val="0040B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10 дней</a:t>
            </a:r>
          </a:p>
        </p:txBody>
      </p:sp>
      <p:sp>
        <p:nvSpPr>
          <p:cNvPr id="6" name="Нашивка 5">
            <a:extLst>
              <a:ext uri="{FF2B5EF4-FFF2-40B4-BE49-F238E27FC236}">
                <a16:creationId xmlns:a16="http://schemas.microsoft.com/office/drawing/2014/main" id="{34F777AD-62B2-4F01-A572-1A96C07A1F06}"/>
              </a:ext>
            </a:extLst>
          </p:cNvPr>
          <p:cNvSpPr/>
          <p:nvPr/>
        </p:nvSpPr>
        <p:spPr>
          <a:xfrm>
            <a:off x="4970446" y="3068640"/>
            <a:ext cx="2465110" cy="1512887"/>
          </a:xfrm>
          <a:prstGeom prst="chevr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</a:rPr>
              <a:t>30 дней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9BB4F0C-6928-46FC-8E69-9E8BD6F87204}"/>
              </a:ext>
            </a:extLst>
          </p:cNvPr>
          <p:cNvSpPr/>
          <p:nvPr/>
        </p:nvSpPr>
        <p:spPr>
          <a:xfrm>
            <a:off x="566482" y="1556792"/>
            <a:ext cx="85539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0040B1"/>
                </a:solidFill>
              </a:rPr>
              <a:t>Никто не забыт и Ничто не забыто!!!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631FA080-D95A-4B94-AF95-1E3E3DE8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400" dirty="0"/>
              <a:t>Отчет о Проведении Выставки - 1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28771C9-0FBA-4D31-8A3E-5258E4F09FD4}"/>
              </a:ext>
            </a:extLst>
          </p:cNvPr>
          <p:cNvSpPr/>
          <p:nvPr/>
        </p:nvSpPr>
        <p:spPr>
          <a:xfrm>
            <a:off x="585188" y="1052736"/>
            <a:ext cx="821033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Статистические данные установленных на выставке контактов (количество, качество, регионы, в которых работает потенциальный клиент, размер его компании, количество горячих/теплых/холодных контактов в каждой категории)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Анализ информации, </a:t>
            </a:r>
            <a:r>
              <a:rPr lang="ru-RU" altLang="ru-RU" sz="2000" b="1" u="sng" dirty="0">
                <a:solidFill>
                  <a:srgbClr val="0040B1"/>
                </a:solidFill>
                <a:cs typeface="Arial" charset="0"/>
              </a:rPr>
              <a:t>полученной от посетителей </a:t>
            </a: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(замечания, критика, пожелания, предложения, мнения и т. д.)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Оценка качественного и количественного состава посетителей и участников выставки в целом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Оценка эффективности работы персонала (включая оценку работы каждого сотрудника)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Оценка функциональности стенда (месторасположение, размеры, конфигурация, оформление, оснащение и т. д.)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Анализ выставочного </a:t>
            </a:r>
            <a:r>
              <a:rPr lang="ru-RU" altLang="ru-RU" sz="2000" b="1" u="sng" dirty="0">
                <a:solidFill>
                  <a:srgbClr val="0040B1"/>
                </a:solidFill>
                <a:cs typeface="Arial" charset="0"/>
              </a:rPr>
              <a:t>бюджета</a:t>
            </a: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 (включая анализ расхождений в бюджете)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Оценка эффективности средств маркетинговых коммуникаций для привлечения посетителей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40B1"/>
                </a:solidFill>
                <a:cs typeface="Arial" charset="0"/>
              </a:rPr>
              <a:t>Анализ информации о конкурентах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FAF6241B-B7D2-44F3-BDE6-B3B44DBA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400" dirty="0"/>
              <a:t>Отчет о Проведении Выставки - 2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625F0F6-CDFB-41B3-B61A-DCA7DB751E27}"/>
              </a:ext>
            </a:extLst>
          </p:cNvPr>
          <p:cNvSpPr/>
          <p:nvPr/>
        </p:nvSpPr>
        <p:spPr>
          <a:xfrm>
            <a:off x="585188" y="1052737"/>
            <a:ext cx="821033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Результаты проведения мероприятий на выставке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Результаты участия в мероприятиях, проводимых организаторами выставки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Перечень и количество сувенирной продукции и рекламных материалов, распространенных на выставке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Подборку публикаций в СМИ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Выводы и рекомендации по участию в следующей выставке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b="1" dirty="0">
                <a:solidFill>
                  <a:srgbClr val="0040B1"/>
                </a:solidFill>
                <a:cs typeface="Arial" charset="0"/>
              </a:rPr>
              <a:t>Экспо-архив</a:t>
            </a: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 - материалы, касающиеся выставочной деятельности компании (документы, справочные материалы, отчеты сотрудников, анкеты посетителей, образцы полиграфической продукции, фотографии и т. д.)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Контроль выхода информации о вашей компании во всех публикациях в печатных изданиях, в интернете, репортажи на телевидении и т. д.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Размещение отчета о выставке на </a:t>
            </a:r>
            <a:r>
              <a:rPr lang="ru-RU" altLang="ru-RU" b="1" u="sng" dirty="0">
                <a:solidFill>
                  <a:srgbClr val="0040B1"/>
                </a:solidFill>
                <a:cs typeface="Arial" charset="0"/>
              </a:rPr>
              <a:t>корпоративном сайте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Благодарность за качественную работу людей и компаний, которые оказывали услуги в процессе реализации выставочного проекта (сервисные компании, агентства, привлеченный персонал и т. д.)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69C4E1F1-E62A-4789-B51C-DA758862E3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/>
              <a:t>Учет и Контроль</a:t>
            </a:r>
          </a:p>
        </p:txBody>
      </p:sp>
      <p:sp>
        <p:nvSpPr>
          <p:cNvPr id="57347" name="Text Box 3">
            <a:extLst>
              <a:ext uri="{FF2B5EF4-FFF2-40B4-BE49-F238E27FC236}">
                <a16:creationId xmlns:a16="http://schemas.microsoft.com/office/drawing/2014/main" id="{C70765E6-2690-4280-A568-686B73D3B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129" y="836615"/>
            <a:ext cx="637452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860425" indent="-860425" eaLnBrk="0" hangingPunct="0">
              <a:spcBef>
                <a:spcPct val="40000"/>
              </a:spcBef>
              <a:spcAft>
                <a:spcPct val="20000"/>
              </a:spcAft>
              <a:buBlip>
                <a:blip r:embed="rId3"/>
              </a:buBlip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Aft>
                <a:spcPct val="20000"/>
              </a:spcAft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Aft>
                <a:spcPct val="30000"/>
              </a:spcAft>
              <a:buBlip>
                <a:blip r:embed="rId4"/>
              </a:buBlip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>
                <a:solidFill>
                  <a:schemeClr val="bg1"/>
                </a:solidFill>
              </a:rPr>
              <a:t>Критерии Эффективности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C26A4A3-101D-4595-9B58-456860B5AB42}"/>
              </a:ext>
            </a:extLst>
          </p:cNvPr>
          <p:cNvSpPr/>
          <p:nvPr/>
        </p:nvSpPr>
        <p:spPr>
          <a:xfrm>
            <a:off x="693219" y="1124744"/>
            <a:ext cx="3231391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b="1" dirty="0">
                <a:solidFill>
                  <a:srgbClr val="0040B1"/>
                </a:solidFill>
              </a:rPr>
              <a:t>Количественные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Число откликнувшихся на приглашение организаций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Число посетителей из каждой целевой группы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Число установленных  контактов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Число проведенных переговоров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Число заключенных контрактов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Количество приглашений на следующие выставки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C47AA1A-CFF1-48E9-B634-180FE1C00C08}"/>
              </a:ext>
            </a:extLst>
          </p:cNvPr>
          <p:cNvSpPr/>
          <p:nvPr/>
        </p:nvSpPr>
        <p:spPr>
          <a:xfrm>
            <a:off x="4520362" y="1124744"/>
            <a:ext cx="4228896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ru-RU" altLang="ru-RU" b="1" dirty="0">
                <a:solidFill>
                  <a:srgbClr val="0040B1"/>
                </a:solidFill>
              </a:rPr>
              <a:t>Качественные 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Эффект стенда на посетителей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Эффект экспонатов на посетителей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Эффект новой продукции на посетителей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Качество организации выставки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Качество работы персонала стенда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Оценка выставки организаторами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Оценка выставки СМИ</a:t>
            </a:r>
          </a:p>
          <a:p>
            <a:pPr marL="342900" indent="-342900">
              <a:spcAft>
                <a:spcPts val="150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40B1"/>
                </a:solidFill>
                <a:cs typeface="Arial" charset="0"/>
              </a:rPr>
              <a:t>Коммерческая осмысленность участия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471C991-F453-4578-B982-6B66518377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altLang="ru-RU" sz="4000" dirty="0"/>
              <a:t>ОЦЕНКА ЭКОНОМИЧЕСКОЙ ЭФФЕКТИВНОСТИ  ВЫСТАВКИ ИЛИ БИЗНЕС-МИССИИ</a:t>
            </a:r>
          </a:p>
        </p:txBody>
      </p:sp>
    </p:spTree>
    <p:extLst>
      <p:ext uri="{BB962C8B-B14F-4D97-AF65-F5344CB8AC3E}">
        <p14:creationId xmlns:p14="http://schemas.microsoft.com/office/powerpoint/2010/main" val="2295254636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>
            <a:extLst>
              <a:ext uri="{FF2B5EF4-FFF2-40B4-BE49-F238E27FC236}">
                <a16:creationId xmlns:a16="http://schemas.microsoft.com/office/drawing/2014/main" id="{1B2E4242-D113-4AEC-B2BB-B19175A8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13B3C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5400" dirty="0"/>
              <a:t>КТО ВАШ ПОСЕТИТЕЛЬ?</a:t>
            </a:r>
            <a:endParaRPr lang="en-US" alt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3459854024"/>
      </p:ext>
    </p:extLst>
  </p:cSld>
  <p:clrMapOvr>
    <a:masterClrMapping/>
  </p:clrMapOvr>
  <p:transition advTm="15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0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38" y="32524"/>
            <a:ext cx="788807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4000" b="1" dirty="0">
                <a:ea typeface="+mn-ea"/>
              </a:rPr>
              <a:t>Что учитывать при анализе эффективности:</a:t>
            </a:r>
          </a:p>
        </p:txBody>
      </p:sp>
      <p:sp>
        <p:nvSpPr>
          <p:cNvPr id="724995" name="AutoShape 3"/>
          <p:cNvSpPr>
            <a:spLocks noChangeArrowheads="1"/>
          </p:cNvSpPr>
          <p:nvPr/>
        </p:nvSpPr>
        <p:spPr bwMode="auto">
          <a:xfrm>
            <a:off x="346728" y="1547183"/>
            <a:ext cx="4177190" cy="2201133"/>
          </a:xfrm>
          <a:prstGeom prst="roundRect">
            <a:avLst>
              <a:gd name="adj" fmla="val 16667"/>
            </a:avLst>
          </a:prstGeom>
          <a:solidFill>
            <a:srgbClr val="0033CC"/>
          </a:solidFill>
          <a:ln w="76200" cmpd="tri">
            <a:solidFill>
              <a:schemeClr val="bg1"/>
            </a:solidFill>
            <a:round/>
            <a:headEnd/>
            <a:tailEnd/>
          </a:ln>
        </p:spPr>
        <p:txBody>
          <a:bodyPr lIns="91427" tIns="45719" rIns="91427" bIns="45719" anchor="ctr" anchorCtr="1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1239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7716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4193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0670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ru-RU" sz="2133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Финансы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</a:pPr>
            <a:r>
              <a:rPr lang="ru-RU" altLang="ru-RU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стенда, стоимость дороги, отеля, </a:t>
            </a:r>
            <a:r>
              <a:rPr lang="en-US" altLang="ru-RU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 и пр., промо-материалы, сувенирная продукция, реклама, оборудование, скидки</a:t>
            </a:r>
          </a:p>
        </p:txBody>
      </p:sp>
      <p:sp>
        <p:nvSpPr>
          <p:cNvPr id="724996" name="AutoShape 4"/>
          <p:cNvSpPr>
            <a:spLocks noChangeArrowheads="1"/>
          </p:cNvSpPr>
          <p:nvPr/>
        </p:nvSpPr>
        <p:spPr bwMode="auto">
          <a:xfrm>
            <a:off x="346728" y="4033084"/>
            <a:ext cx="8396018" cy="235226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 lIns="91427" tIns="45719" rIns="91427" bIns="45719" anchor="ctr" anchorCtr="1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1239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7716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4193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0670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ru-RU" sz="2133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Arial" charset="0"/>
              <a:buChar char="•"/>
            </a:pPr>
            <a:r>
              <a:rPr lang="ru-RU" altLang="ru-RU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подготовку текстов и макетов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ru-RU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на исследование рынка, конкурентов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ru-RU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на подготовку презентации к переговорам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ru-RU" sz="2133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на планирование и подготовку сотрудников</a:t>
            </a:r>
          </a:p>
        </p:txBody>
      </p:sp>
      <p:sp>
        <p:nvSpPr>
          <p:cNvPr id="724997" name="AutoShape 5"/>
          <p:cNvSpPr>
            <a:spLocks noChangeArrowheads="1"/>
          </p:cNvSpPr>
          <p:nvPr/>
        </p:nvSpPr>
        <p:spPr bwMode="auto">
          <a:xfrm>
            <a:off x="4739979" y="1536998"/>
            <a:ext cx="4153295" cy="220113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 lIns="91427" tIns="45719" rIns="91427" bIns="45719" anchor="ctr" anchorCtr="1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1239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7716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4193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0670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ru-RU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Эмоции: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стресс от смены деятельности, города, режима дня, питания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нервная напряженность до, во время и после переговоров</a:t>
            </a:r>
          </a:p>
          <a:p>
            <a:pPr>
              <a:lnSpc>
                <a:spcPct val="90000"/>
              </a:lnSpc>
            </a:pPr>
            <a:r>
              <a:rPr lang="ru-RU" alt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	контроль интонаций, мимики, слов</a:t>
            </a:r>
          </a:p>
        </p:txBody>
      </p:sp>
    </p:spTree>
    <p:extLst>
      <p:ext uri="{BB962C8B-B14F-4D97-AF65-F5344CB8AC3E}">
        <p14:creationId xmlns:p14="http://schemas.microsoft.com/office/powerpoint/2010/main" val="148757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49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49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2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2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249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24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5" grpId="0" build="p" animBg="1" autoUpdateAnimBg="0"/>
      <p:bldP spid="724996" grpId="0" build="p" animBg="1" autoUpdateAnimBg="0"/>
      <p:bldP spid="724997" grpId="0" build="p" animBg="1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>
                <a:ea typeface="+mn-ea"/>
              </a:rPr>
              <a:t>Учет и контроль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9B1E4ECB-48D5-4BED-992B-485A5AE9D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14" y="2564904"/>
            <a:ext cx="7740459" cy="37687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Количественные показатели</a:t>
            </a:r>
          </a:p>
          <a:p>
            <a:r>
              <a:rPr lang="ru-RU" dirty="0"/>
              <a:t>Число откликнувшихся на приглашение организаций</a:t>
            </a:r>
          </a:p>
          <a:p>
            <a:r>
              <a:rPr lang="ru-RU" dirty="0"/>
              <a:t>Число посетителей из каждой целевой группы</a:t>
            </a:r>
          </a:p>
          <a:p>
            <a:r>
              <a:rPr lang="ru-RU" dirty="0"/>
              <a:t>Число установленных  контактов</a:t>
            </a:r>
          </a:p>
          <a:p>
            <a:r>
              <a:rPr lang="ru-RU" dirty="0"/>
              <a:t>Число проведенных переговоров</a:t>
            </a:r>
          </a:p>
          <a:p>
            <a:r>
              <a:rPr lang="ru-RU" dirty="0"/>
              <a:t>Число заключенных контрактов</a:t>
            </a:r>
          </a:p>
          <a:p>
            <a:r>
              <a:rPr lang="ru-RU" dirty="0"/>
              <a:t>Количество приглашений на следующие выставки</a:t>
            </a:r>
          </a:p>
          <a:p>
            <a:endParaRPr lang="ru-RU" dirty="0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1FA561EC-E883-49C9-B4D7-DC382081B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27" y="1916832"/>
            <a:ext cx="8432321" cy="38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FF3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7" tIns="45719" rIns="91427" bIns="45719" anchor="ctr">
            <a:spAutoFit/>
          </a:bodyPr>
          <a:lstStyle>
            <a:lvl1pPr marL="860425" indent="-8604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ru-RU" altLang="ru-RU" sz="2400" b="1" dirty="0">
                <a:solidFill>
                  <a:srgbClr val="C00000"/>
                </a:solidFill>
              </a:rPr>
              <a:t>Критерии Эффективности</a:t>
            </a:r>
          </a:p>
        </p:txBody>
      </p:sp>
      <p:pic>
        <p:nvPicPr>
          <p:cNvPr id="17410" name="Picture 2" descr="ÐÐ°ÑÑÐ¸Ð½ÐºÐ¸ Ð¿Ð¾ Ð·Ð°Ð¿ÑÐ¾ÑÑ ÑÑÑÐµÐºÑÐ¸Ð²Ð½Ð¾ÑÑÑ png">
            <a:extLst>
              <a:ext uri="{FF2B5EF4-FFF2-40B4-BE49-F238E27FC236}">
                <a16:creationId xmlns:a16="http://schemas.microsoft.com/office/drawing/2014/main" id="{344094E4-1B2E-4F36-B4AD-E65307838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872" y="174938"/>
            <a:ext cx="3360716" cy="287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129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6728" y="166669"/>
            <a:ext cx="8330522" cy="8582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b="1" dirty="0">
                <a:ea typeface="+mn-ea"/>
              </a:rPr>
              <a:t>Методы расчета эффективности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A49C086-041C-4679-9853-A8D652E4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28" y="1316979"/>
            <a:ext cx="8450457" cy="235337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Общая величина расходов на аренду, застройку, представительские и прочие расходы (P)</a:t>
            </a:r>
          </a:p>
          <a:p>
            <a:pPr marL="0" indent="0">
              <a:buNone/>
            </a:pPr>
            <a:r>
              <a:rPr lang="ru-RU" dirty="0"/>
              <a:t>Список проработанных контактов после выставки (с кем общались, по какому вопросу, был ли проработан предварительный заказ, были ли заключены, в конце концов, договоры и на какую сумму (S))</a:t>
            </a:r>
          </a:p>
          <a:p>
            <a:pPr marL="0" indent="0">
              <a:buNone/>
            </a:pPr>
            <a:r>
              <a:rPr lang="ru-RU" dirty="0"/>
              <a:t>Простейший метод оценки – расчет Коэффициента окупаемости инвестиций (позволяет оценить финансовый результат):</a:t>
            </a:r>
          </a:p>
          <a:p>
            <a:pPr marL="0" indent="0">
              <a:buNone/>
            </a:pPr>
            <a:r>
              <a:rPr lang="ru-RU" dirty="0"/>
              <a:t>КОИ = s/p</a:t>
            </a:r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24997" name="AutoShape 5"/>
          <p:cNvSpPr>
            <a:spLocks noChangeArrowheads="1"/>
          </p:cNvSpPr>
          <p:nvPr/>
        </p:nvSpPr>
        <p:spPr bwMode="auto">
          <a:xfrm>
            <a:off x="346728" y="3429001"/>
            <a:ext cx="3855887" cy="3000829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76200" cmpd="tri">
            <a:solidFill>
              <a:schemeClr val="bg1"/>
            </a:solidFill>
            <a:round/>
            <a:headEnd/>
            <a:tailEnd/>
          </a:ln>
          <a:effectLst/>
        </p:spPr>
        <p:txBody>
          <a:bodyPr lIns="91427" tIns="45719" rIns="91427" bIns="45719" anchor="ctr" anchorCtr="1"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11239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7716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24193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3067050" indent="-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35242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9814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44386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89585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</a:pPr>
            <a:endParaRPr lang="ru-RU" alt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ru-RU" altLang="ru-RU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spcBef>
                <a:spcPct val="40000"/>
              </a:spcBef>
            </a:pPr>
            <a:r>
              <a:rPr lang="ru-RU" altLang="ru-RU" u="sng" dirty="0">
                <a:solidFill>
                  <a:schemeClr val="bg1"/>
                </a:solidFill>
              </a:rPr>
              <a:t>Стоимость одного контакта</a:t>
            </a:r>
            <a:r>
              <a:rPr lang="ru-RU" altLang="ru-RU" dirty="0">
                <a:solidFill>
                  <a:schemeClr val="bg1"/>
                </a:solidFill>
              </a:rPr>
              <a:t>, полученного в результате выставки: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ru-RU" b="1" dirty="0" err="1">
                <a:solidFill>
                  <a:schemeClr val="bg1"/>
                </a:solidFill>
              </a:rPr>
              <a:t>Ccust</a:t>
            </a:r>
            <a:r>
              <a:rPr lang="ru-RU" altLang="ru-RU" b="1" dirty="0">
                <a:solidFill>
                  <a:schemeClr val="bg1"/>
                </a:solidFill>
              </a:rPr>
              <a:t> = S/C</a:t>
            </a:r>
          </a:p>
          <a:p>
            <a:pPr marL="0" indent="0">
              <a:lnSpc>
                <a:spcPct val="90000"/>
              </a:lnSpc>
              <a:spcBef>
                <a:spcPct val="4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где C  – общее количество установленных контактов.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endParaRPr lang="ru-RU" altLang="ru-RU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ru-RU" alt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6805" name="TextBox 1"/>
          <p:cNvSpPr txBox="1">
            <a:spLocks noChangeArrowheads="1"/>
          </p:cNvSpPr>
          <p:nvPr/>
        </p:nvSpPr>
        <p:spPr bwMode="auto">
          <a:xfrm>
            <a:off x="4409480" y="2996952"/>
            <a:ext cx="4561906" cy="35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9" rIns="91427" bIns="4571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Для оценки </a:t>
            </a:r>
            <a:r>
              <a:rPr lang="ru-RU" alt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поствыставочной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проработки установленных контактов можно рассчитать </a:t>
            </a:r>
            <a:r>
              <a:rPr lang="ru-RU" alt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процент перспективных контактов</a:t>
            </a: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приведших к покупке:</a:t>
            </a:r>
          </a:p>
          <a:p>
            <a:pPr eaLnBrk="1" hangingPunct="1"/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T = (R/C)*100%,</a:t>
            </a:r>
          </a:p>
          <a:p>
            <a:pPr eaLnBrk="1" hangingPunct="1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где R – количество клиентов, с которыми были заключены договоры.</a:t>
            </a:r>
          </a:p>
          <a:p>
            <a:pPr eaLnBrk="1" hangingPunct="1"/>
            <a:endParaRPr lang="ru-RU" alt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После расчета данных показателей можно провести анализ причин отказа ряда компаний от сотрудничества, а также выработать перечень предложений по улучшению взаимодействия с потребителями на будущее.</a:t>
            </a:r>
          </a:p>
        </p:txBody>
      </p:sp>
    </p:spTree>
    <p:extLst>
      <p:ext uri="{BB962C8B-B14F-4D97-AF65-F5344CB8AC3E}">
        <p14:creationId xmlns:p14="http://schemas.microsoft.com/office/powerpoint/2010/main" val="188060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49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24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24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24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24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997" grpId="0" build="p" animBg="1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4923DA5-7295-4D75-A016-8EA95746E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УДАЧИ НА ВЫСТАВКЕ</a:t>
            </a:r>
            <a:r>
              <a:rPr lang="en-US" dirty="0"/>
              <a:t> </a:t>
            </a:r>
            <a:r>
              <a:rPr lang="ru-RU" dirty="0"/>
              <a:t>и БИЗНЕС-МИССИИ!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188418" y="1700808"/>
            <a:ext cx="6696744" cy="2880320"/>
          </a:xfrm>
          <a:prstGeom prst="horizontalScroll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Создайте Портреты Типичных Посетителей!!!</a:t>
            </a:r>
          </a:p>
        </p:txBody>
      </p:sp>
    </p:spTree>
    <p:extLst>
      <p:ext uri="{BB962C8B-B14F-4D97-AF65-F5344CB8AC3E}">
        <p14:creationId xmlns:p14="http://schemas.microsoft.com/office/powerpoint/2010/main" val="3234521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730" name="Rectangle 2">
            <a:extLst>
              <a:ext uri="{FF2B5EF4-FFF2-40B4-BE49-F238E27FC236}">
                <a16:creationId xmlns:a16="http://schemas.microsoft.com/office/drawing/2014/main" id="{1B2E4242-D113-4AEC-B2BB-B19175A8C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313B3C"/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</a:extLst>
        </p:spPr>
        <p:txBody>
          <a:bodyPr>
            <a:normAutofit/>
          </a:bodyPr>
          <a:lstStyle/>
          <a:p>
            <a:pPr eaLnBrk="1" hangingPunct="1"/>
            <a:r>
              <a:rPr lang="ru-RU" altLang="ru-RU" dirty="0"/>
              <a:t>ПОДГОТОВКА</a:t>
            </a:r>
            <a:endParaRPr lang="en-US" altLang="ru-RU" sz="5400" i="1" dirty="0"/>
          </a:p>
        </p:txBody>
      </p:sp>
    </p:spTree>
    <p:extLst>
      <p:ext uri="{BB962C8B-B14F-4D97-AF65-F5344CB8AC3E}">
        <p14:creationId xmlns:p14="http://schemas.microsoft.com/office/powerpoint/2010/main" val="1514707527"/>
      </p:ext>
    </p:extLst>
  </p:cSld>
  <p:clrMapOvr>
    <a:masterClrMapping/>
  </p:clrMapOvr>
  <p:transition advTm="159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1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3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b="1" dirty="0">
                <a:ea typeface="+mn-ea"/>
              </a:rPr>
              <a:t>Общий план действий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16BED370-12BC-43F9-8CD9-FF833CF11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728" y="1333255"/>
            <a:ext cx="4468995" cy="5124695"/>
          </a:xfrm>
        </p:spPr>
        <p:txBody>
          <a:bodyPr>
            <a:normAutofit lnSpcReduction="10000"/>
          </a:bodyPr>
          <a:lstStyle/>
          <a:p>
            <a:pPr marL="285697" indent="-285697">
              <a:lnSpc>
                <a:spcPct val="150000"/>
              </a:lnSpc>
              <a:defRPr/>
            </a:pPr>
            <a:r>
              <a:rPr lang="ru-RU" sz="1800" dirty="0"/>
              <a:t>Ответственные лица</a:t>
            </a:r>
          </a:p>
          <a:p>
            <a:pPr marL="285697" indent="-285697">
              <a:lnSpc>
                <a:spcPct val="150000"/>
              </a:lnSpc>
              <a:defRPr/>
            </a:pPr>
            <a:r>
              <a:rPr lang="ru-RU" sz="1800" dirty="0"/>
              <a:t>Порядок организационных мероприятий и программ</a:t>
            </a:r>
          </a:p>
          <a:p>
            <a:pPr marL="285697" indent="-285697">
              <a:lnSpc>
                <a:spcPct val="150000"/>
              </a:lnSpc>
              <a:defRPr/>
            </a:pPr>
            <a:r>
              <a:rPr lang="ru-RU" sz="1800" dirty="0"/>
              <a:t>Возможные потребности в дополнительных силах и материалах</a:t>
            </a:r>
          </a:p>
          <a:p>
            <a:pPr marL="285697" indent="-285697">
              <a:lnSpc>
                <a:spcPct val="150000"/>
              </a:lnSpc>
              <a:defRPr/>
            </a:pPr>
            <a:r>
              <a:rPr lang="ru-RU" sz="1800" dirty="0"/>
              <a:t>План выставки</a:t>
            </a:r>
          </a:p>
          <a:p>
            <a:pPr marL="285697" indent="-285697">
              <a:lnSpc>
                <a:spcPct val="150000"/>
              </a:lnSpc>
              <a:defRPr/>
            </a:pPr>
            <a:r>
              <a:rPr lang="ru-RU" sz="1800" dirty="0"/>
              <a:t>Базовые расходы (согласно текущим расценкам)</a:t>
            </a:r>
          </a:p>
          <a:p>
            <a:pPr marL="285697" indent="-285697">
              <a:lnSpc>
                <a:spcPct val="150000"/>
              </a:lnSpc>
              <a:defRPr/>
            </a:pPr>
            <a:r>
              <a:rPr lang="ru-RU" sz="1800" dirty="0"/>
              <a:t>Учет и анализ прошедшей выставки</a:t>
            </a:r>
          </a:p>
          <a:p>
            <a:pPr marL="285697" indent="-285697">
              <a:lnSpc>
                <a:spcPct val="150000"/>
              </a:lnSpc>
              <a:defRPr/>
            </a:pPr>
            <a:r>
              <a:rPr lang="ru-RU" sz="1800" dirty="0"/>
              <a:t>Итоги и выводы для использования в дальнейшем</a:t>
            </a:r>
          </a:p>
        </p:txBody>
      </p:sp>
      <p:pic>
        <p:nvPicPr>
          <p:cNvPr id="8194" name="Picture 2" descr="ÐÐ°ÑÑÐ¸Ð½ÐºÐ¸ Ð¿Ð¾ Ð·Ð°Ð¿ÑÐ¾ÑÑ Ð¿Ð»Ð°Ð½ png">
            <a:extLst>
              <a:ext uri="{FF2B5EF4-FFF2-40B4-BE49-F238E27FC236}">
                <a16:creationId xmlns:a16="http://schemas.microsoft.com/office/drawing/2014/main" id="{B1BD1B50-4220-40E5-9D7F-C5CE67DA6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44" y="1629643"/>
            <a:ext cx="3790574" cy="378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59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a839c4af37e9fb775237f959e1658ef4eeea9cb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Шаблон_презентация</Template>
  <TotalTime>30475</TotalTime>
  <Words>3042</Words>
  <Application>Microsoft Office PowerPoint</Application>
  <PresentationFormat>Произвольный</PresentationFormat>
  <Paragraphs>457</Paragraphs>
  <Slides>63</Slides>
  <Notes>63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6" baseType="lpstr">
      <vt:lpstr>Arial</vt:lpstr>
      <vt:lpstr>Calibri</vt:lpstr>
      <vt:lpstr>Специальное оформление</vt:lpstr>
      <vt:lpstr>ЭФФЕКТИВНАЯ РАБОТА  на ВЫСТАВКАХ и БИЗНЕС-МИССИЯХ</vt:lpstr>
      <vt:lpstr>Выставка или Бизнес-Миссия!</vt:lpstr>
      <vt:lpstr>Стратегические Цели Участия в Выставке или Бизнес-миссии</vt:lpstr>
      <vt:lpstr>Аргументы Рационального Выбора</vt:lpstr>
      <vt:lpstr>Выставка и Бизнес-Миссия</vt:lpstr>
      <vt:lpstr>КТО ВАШ ПОСЕТИТЕЛЬ?</vt:lpstr>
      <vt:lpstr>Презентация PowerPoint</vt:lpstr>
      <vt:lpstr>ПОДГОТОВКА</vt:lpstr>
      <vt:lpstr>Общий план действий</vt:lpstr>
      <vt:lpstr>Работа с информацией</vt:lpstr>
      <vt:lpstr>Сообщение об участии – чек-лист</vt:lpstr>
      <vt:lpstr>Работа со стрессом</vt:lpstr>
      <vt:lpstr>Материалы для выставки</vt:lpstr>
      <vt:lpstr>Что еще надо не забыть?</vt:lpstr>
      <vt:lpstr>Что еще надо не забыть?</vt:lpstr>
      <vt:lpstr>Пять Полезных Привычек на Выставке</vt:lpstr>
      <vt:lpstr>Основные ошибки при подготовке </vt:lpstr>
      <vt:lpstr>ОРГАНИЗАЦИЯ СТЕНДА</vt:lpstr>
      <vt:lpstr>Выбор места для выставочного стенда</vt:lpstr>
      <vt:lpstr>Размер и конфигурация площади под выставочную экспозицию</vt:lpstr>
      <vt:lpstr>Размер и конфигурация площади под выставочную экспозицию</vt:lpstr>
      <vt:lpstr>Размер и конфигурация площади под выставочную экспозицию</vt:lpstr>
      <vt:lpstr>Размер и конфигурация площади под выставочную экспозицию</vt:lpstr>
      <vt:lpstr>Размер  и конфигурация площади под выставочную экспозицию</vt:lpstr>
      <vt:lpstr>Размер и конфигурация площади под выставочную экспозицию</vt:lpstr>
      <vt:lpstr>Презентация PowerPoint</vt:lpstr>
      <vt:lpstr>Размер и конфигурация площади под выставочную экспозицию</vt:lpstr>
      <vt:lpstr>Стратегические точки, пользующиеся массовой популярностью </vt:lpstr>
      <vt:lpstr>Конкуренция </vt:lpstr>
      <vt:lpstr>Типы выставочных стендов</vt:lpstr>
      <vt:lpstr>Типы выставочных стендов</vt:lpstr>
      <vt:lpstr>Дизайн выставочных стендов</vt:lpstr>
      <vt:lpstr>ПЕРВЫЙ ДЕНЬ</vt:lpstr>
      <vt:lpstr>Постарайтесь!</vt:lpstr>
      <vt:lpstr>Чек-лист готовности стенда к работе</vt:lpstr>
      <vt:lpstr>Целеполагание Команды</vt:lpstr>
      <vt:lpstr>Презентация PowerPoint</vt:lpstr>
      <vt:lpstr>ВАШИ ГОСТИ</vt:lpstr>
      <vt:lpstr>Кто к Вам Придет?</vt:lpstr>
      <vt:lpstr>Контакты на Выставке - чек-лист</vt:lpstr>
      <vt:lpstr>СТЕНДИСТЫ</vt:lpstr>
      <vt:lpstr>Критерии Выбора Стендиста</vt:lpstr>
      <vt:lpstr>Чек-лист Стендиста</vt:lpstr>
      <vt:lpstr>Что Обязан Знать и Уметь Стендист</vt:lpstr>
      <vt:lpstr>Роли на Стенде</vt:lpstr>
      <vt:lpstr>Ответственность</vt:lpstr>
      <vt:lpstr>Прощание – Контакт ПОЛУЧЕН </vt:lpstr>
      <vt:lpstr>Прощание – Контакт НЕ ПОЛУЧЕН </vt:lpstr>
      <vt:lpstr>СБОР КОНТАКТОВ</vt:lpstr>
      <vt:lpstr>Сбор Контактов</vt:lpstr>
      <vt:lpstr>Обработка Контактов</vt:lpstr>
      <vt:lpstr>Важные Вопросы про Контакты</vt:lpstr>
      <vt:lpstr>Чек-лист Завершения Рабочего Дня</vt:lpstr>
      <vt:lpstr>ПОСЛЕ ВЫСТАВКИ</vt:lpstr>
      <vt:lpstr>Реакция на Контакт</vt:lpstr>
      <vt:lpstr>Отчет о Проведении Выставки - 1</vt:lpstr>
      <vt:lpstr>Отчет о Проведении Выставки - 2</vt:lpstr>
      <vt:lpstr>Учет и Контроль</vt:lpstr>
      <vt:lpstr>ОЦЕНКА ЭКОНОМИЧЕСКОЙ ЭФФЕКТИВНОСТИ  ВЫСТАВКИ ИЛИ БИЗНЕС-МИССИИ</vt:lpstr>
      <vt:lpstr>Что учитывать при анализе эффективности:</vt:lpstr>
      <vt:lpstr>Учет и контроль</vt:lpstr>
      <vt:lpstr>Методы расчета эффективности</vt:lpstr>
      <vt:lpstr>УДАЧИ НА ВЫСТАВКЕ и БИЗНЕС-МИССИИ!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НАВЫКИ ОПЕРАТИВНОГО УПРАВЛЕНИЯ</dc:title>
  <dc:creator>o.romanova</dc:creator>
  <cp:lastModifiedBy>Виктория</cp:lastModifiedBy>
  <cp:revision>205</cp:revision>
  <cp:lastPrinted>2019-08-12T10:33:43Z</cp:lastPrinted>
  <dcterms:created xsi:type="dcterms:W3CDTF">2012-06-12T02:30:36Z</dcterms:created>
  <dcterms:modified xsi:type="dcterms:W3CDTF">2021-11-29T21:06:59Z</dcterms:modified>
</cp:coreProperties>
</file>